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</p:sldMasterIdLst>
  <p:notesMasterIdLst>
    <p:notesMasterId r:id="rId27"/>
  </p:notesMasterIdLst>
  <p:sldIdLst>
    <p:sldId id="479" r:id="rId2"/>
    <p:sldId id="478" r:id="rId3"/>
    <p:sldId id="452" r:id="rId4"/>
    <p:sldId id="503" r:id="rId5"/>
    <p:sldId id="502" r:id="rId6"/>
    <p:sldId id="441" r:id="rId7"/>
    <p:sldId id="496" r:id="rId8"/>
    <p:sldId id="481" r:id="rId9"/>
    <p:sldId id="487" r:id="rId10"/>
    <p:sldId id="489" r:id="rId11"/>
    <p:sldId id="500" r:id="rId12"/>
    <p:sldId id="488" r:id="rId13"/>
    <p:sldId id="482" r:id="rId14"/>
    <p:sldId id="483" r:id="rId15"/>
    <p:sldId id="501" r:id="rId16"/>
    <p:sldId id="484" r:id="rId17"/>
    <p:sldId id="491" r:id="rId18"/>
    <p:sldId id="492" r:id="rId19"/>
    <p:sldId id="493" r:id="rId20"/>
    <p:sldId id="494" r:id="rId21"/>
    <p:sldId id="495" r:id="rId22"/>
    <p:sldId id="462" r:id="rId23"/>
    <p:sldId id="463" r:id="rId24"/>
    <p:sldId id="497" r:id="rId25"/>
    <p:sldId id="498" r:id="rId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Cambria Math" panose="02040503050406030204" pitchFamily="18" charset="0"/>
      <p:regular r:id="rId34"/>
    </p:embeddedFont>
    <p:embeddedFont>
      <p:font typeface="나눔바른고딕" panose="020B0603020101020101" pitchFamily="50" charset="-127"/>
      <p:regular r:id="rId35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  <p14:sldId id="478"/>
            <p14:sldId id="452"/>
          </p14:sldIdLst>
        </p14:section>
        <p14:section name="로그인" id="{C656306B-7E9A-42A0-902B-B0AA8B51A5A7}">
          <p14:sldIdLst>
            <p14:sldId id="503"/>
            <p14:sldId id="502"/>
          </p14:sldIdLst>
        </p14:section>
        <p14:section name="USE CASE SPECIFICATION" id="{9A4FFA2C-E204-4C1E-928D-1C9B01E0D1E2}">
          <p14:sldIdLst>
            <p14:sldId id="441"/>
            <p14:sldId id="496"/>
            <p14:sldId id="481"/>
            <p14:sldId id="487"/>
            <p14:sldId id="489"/>
            <p14:sldId id="500"/>
          </p14:sldIdLst>
        </p14:section>
        <p14:section name="추천 관광지 조회하기" id="{07C7CD47-195D-460C-BCFE-4016D86B76E7}">
          <p14:sldIdLst>
            <p14:sldId id="488"/>
            <p14:sldId id="482"/>
            <p14:sldId id="483"/>
            <p14:sldId id="501"/>
            <p14:sldId id="484"/>
            <p14:sldId id="491"/>
            <p14:sldId id="492"/>
            <p14:sldId id="493"/>
            <p14:sldId id="494"/>
            <p14:sldId id="495"/>
            <p14:sldId id="462"/>
            <p14:sldId id="463"/>
            <p14:sldId id="497"/>
            <p14:sldId id="498"/>
          </p14:sldIdLst>
        </p14:section>
        <p14:section name="INITIAL DATA" id="{1ACB9FBC-70FE-4BE2-8D94-2FE77E673E2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119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63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9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1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132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11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71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57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66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microsoft.com/office/2007/relationships/hdphoto" Target="../media/hdphoto3.wdp"/><Relationship Id="rId5" Type="http://schemas.openxmlformats.org/officeDocument/2006/relationships/image" Target="../media/image15.jpe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microsoft.com/office/2007/relationships/hdphoto" Target="../media/hdphoto3.wdp"/><Relationship Id="rId5" Type="http://schemas.openxmlformats.org/officeDocument/2006/relationships/image" Target="../media/image15.jpe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microsoft.com/office/2007/relationships/hdphoto" Target="../media/hdphoto1.wdp"/><Relationship Id="rId2" Type="http://schemas.openxmlformats.org/officeDocument/2006/relationships/image" Target="../media/image12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19.png"/><Relationship Id="rId5" Type="http://schemas.openxmlformats.org/officeDocument/2006/relationships/image" Target="../media/image15.jpeg"/><Relationship Id="rId1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Relationship Id="rId1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microsoft.com/office/2007/relationships/hdphoto" Target="../media/hdphoto3.wdp"/><Relationship Id="rId5" Type="http://schemas.openxmlformats.org/officeDocument/2006/relationships/image" Target="../media/image15.jpe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microsoft.com/office/2007/relationships/hdphoto" Target="../media/hdphoto3.wdp"/><Relationship Id="rId5" Type="http://schemas.openxmlformats.org/officeDocument/2006/relationships/image" Target="../media/image15.jpeg"/><Relationship Id="rId15" Type="http://schemas.openxmlformats.org/officeDocument/2006/relationships/image" Target="../media/image25.jpe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12" Type="http://schemas.openxmlformats.org/officeDocument/2006/relationships/image" Target="../media/image24.png"/><Relationship Id="rId2" Type="http://schemas.openxmlformats.org/officeDocument/2006/relationships/image" Target="../media/image15.jpeg"/><Relationship Id="rId16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7.png"/><Relationship Id="rId10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Software Requirements Specification V1.0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Requirements </a:t>
            </a:r>
            <a:r>
              <a:rPr lang="en-US" altLang="ko-KR" sz="45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Specification 3.0</a:t>
            </a:r>
            <a:endParaRPr lang="en-US" altLang="ko-KR" sz="45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SRS) 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 선택하기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 직접 선택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FDF191C-FFDE-43E4-8935-51E2628D8D01}"/>
              </a:ext>
            </a:extLst>
          </p:cNvPr>
          <p:cNvGrpSpPr/>
          <p:nvPr/>
        </p:nvGrpSpPr>
        <p:grpSpPr>
          <a:xfrm>
            <a:off x="885216" y="1566153"/>
            <a:ext cx="2962073" cy="4474724"/>
            <a:chOff x="885216" y="1566153"/>
            <a:chExt cx="2962073" cy="447472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C44D3D-D2CB-4000-8EDC-1028837BDF88}"/>
                </a:ext>
              </a:extLst>
            </p:cNvPr>
            <p:cNvSpPr/>
            <p:nvPr/>
          </p:nvSpPr>
          <p:spPr>
            <a:xfrm>
              <a:off x="885216" y="1566153"/>
              <a:ext cx="2962073" cy="44747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E69B571-8D94-494B-8E99-D2472AD2C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9970" b="38797"/>
            <a:stretch/>
          </p:blipFill>
          <p:spPr>
            <a:xfrm>
              <a:off x="1227850" y="2572965"/>
              <a:ext cx="2408129" cy="44747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C8161D-5507-401B-9687-10D007E52DA5}"/>
                </a:ext>
              </a:extLst>
            </p:cNvPr>
            <p:cNvSpPr/>
            <p:nvPr/>
          </p:nvSpPr>
          <p:spPr>
            <a:xfrm>
              <a:off x="1680452" y="1749502"/>
              <a:ext cx="1371600" cy="26687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E79D4E1-7BC1-4B65-B417-E87375D5E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6501" y="3260372"/>
              <a:ext cx="2339502" cy="1706517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BB5BDDBD-94F8-4A78-AA7C-A8D3A6FFD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024" y="3260372"/>
            <a:ext cx="2339502" cy="1706517"/>
          </a:xfrm>
          <a:prstGeom prst="rect">
            <a:avLst/>
          </a:prstGeom>
        </p:spPr>
      </p:pic>
      <p:pic>
        <p:nvPicPr>
          <p:cNvPr id="1026" name="Picture 2" descr="click hand png에 대한 이미지 검색결과">
            <a:extLst>
              <a:ext uri="{FF2B5EF4-FFF2-40B4-BE49-F238E27FC236}">
                <a16:creationId xmlns:a16="http://schemas.microsoft.com/office/drawing/2014/main" id="{864A95AE-F986-4C94-B302-ED42E9D69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811" y="3564836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78CBC87-B0D0-47A3-9657-6450968DE126}"/>
              </a:ext>
            </a:extLst>
          </p:cNvPr>
          <p:cNvCxnSpPr>
            <a:cxnSpLocks/>
          </p:cNvCxnSpPr>
          <p:nvPr/>
        </p:nvCxnSpPr>
        <p:spPr>
          <a:xfrm flipV="1">
            <a:off x="3171217" y="2378413"/>
            <a:ext cx="2003898" cy="1371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26BE5E7-1AB2-4568-852C-39FAE8A20888}"/>
              </a:ext>
            </a:extLst>
          </p:cNvPr>
          <p:cNvCxnSpPr>
            <a:cxnSpLocks/>
          </p:cNvCxnSpPr>
          <p:nvPr/>
        </p:nvCxnSpPr>
        <p:spPr>
          <a:xfrm flipV="1">
            <a:off x="3178513" y="4499868"/>
            <a:ext cx="2118200" cy="326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0BCB4F-B237-4B2B-95BA-8AA9A1009F17}"/>
              </a:ext>
            </a:extLst>
          </p:cNvPr>
          <p:cNvSpPr/>
          <p:nvPr/>
        </p:nvSpPr>
        <p:spPr>
          <a:xfrm>
            <a:off x="4902739" y="1566153"/>
            <a:ext cx="2962073" cy="4474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AAA83A2-4125-4605-9E27-52F85AEE0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70" b="38797"/>
          <a:stretch/>
        </p:blipFill>
        <p:spPr>
          <a:xfrm>
            <a:off x="5245373" y="2572965"/>
            <a:ext cx="2408129" cy="4474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B21132-662E-43BB-B065-5CCA7F66F07E}"/>
              </a:ext>
            </a:extLst>
          </p:cNvPr>
          <p:cNvSpPr/>
          <p:nvPr/>
        </p:nvSpPr>
        <p:spPr>
          <a:xfrm>
            <a:off x="5736885" y="1750623"/>
            <a:ext cx="1371600" cy="2668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E3EBB6-AA85-43DA-9BFB-CB0744DBB6E9}"/>
              </a:ext>
            </a:extLst>
          </p:cNvPr>
          <p:cNvSpPr/>
          <p:nvPr/>
        </p:nvSpPr>
        <p:spPr>
          <a:xfrm>
            <a:off x="5131338" y="2279825"/>
            <a:ext cx="2582695" cy="828161"/>
          </a:xfrm>
          <a:prstGeom prst="rect">
            <a:avLst/>
          </a:prstGeom>
          <a:solidFill>
            <a:srgbClr val="00B0F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해당 지역으로 추천을 받으시겠습니까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FB4174-36C0-4555-ACEF-E1B00662C107}"/>
              </a:ext>
            </a:extLst>
          </p:cNvPr>
          <p:cNvSpPr/>
          <p:nvPr/>
        </p:nvSpPr>
        <p:spPr>
          <a:xfrm>
            <a:off x="5549363" y="2874522"/>
            <a:ext cx="545283" cy="1896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2BD6D8-BC15-4543-9893-C82DADBE623F}"/>
              </a:ext>
            </a:extLst>
          </p:cNvPr>
          <p:cNvSpPr/>
          <p:nvPr/>
        </p:nvSpPr>
        <p:spPr>
          <a:xfrm>
            <a:off x="6573199" y="2874522"/>
            <a:ext cx="545283" cy="1896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NO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6" name="Picture 2" descr="click hand png에 대한 이미지 검색결과">
            <a:extLst>
              <a:ext uri="{FF2B5EF4-FFF2-40B4-BE49-F238E27FC236}">
                <a16:creationId xmlns:a16="http://schemas.microsoft.com/office/drawing/2014/main" id="{89B6038C-D8EE-48D6-BE77-421602F48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811" y="4232011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CD3358-8E30-4F1B-B15A-682DEDCCE5D6}"/>
              </a:ext>
            </a:extLst>
          </p:cNvPr>
          <p:cNvSpPr txBox="1"/>
          <p:nvPr/>
        </p:nvSpPr>
        <p:spPr>
          <a:xfrm>
            <a:off x="4116016" y="4113630"/>
            <a:ext cx="70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AF1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625FF6-C904-4949-AF49-CCD9E03DB2F0}"/>
              </a:ext>
            </a:extLst>
          </p:cNvPr>
          <p:cNvSpPr txBox="1"/>
          <p:nvPr/>
        </p:nvSpPr>
        <p:spPr>
          <a:xfrm>
            <a:off x="3073936" y="4899186"/>
            <a:ext cx="2748068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관광공사에서 지원하지 않는 지역일 경우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4D18606-F3DC-4AC1-9013-6F411E080F27}"/>
              </a:ext>
            </a:extLst>
          </p:cNvPr>
          <p:cNvSpPr/>
          <p:nvPr/>
        </p:nvSpPr>
        <p:spPr>
          <a:xfrm>
            <a:off x="5175115" y="4298296"/>
            <a:ext cx="2538918" cy="360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서울시 마포구 서강대길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지원하지 않는 주소입니다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672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3E865A-A0BC-4521-A2C2-90A9F9567002}"/>
              </a:ext>
            </a:extLst>
          </p:cNvPr>
          <p:cNvSpPr txBox="1">
            <a:spLocks/>
          </p:cNvSpPr>
          <p:nvPr/>
        </p:nvSpPr>
        <p:spPr>
          <a:xfrm>
            <a:off x="251520" y="406017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 선택하기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설문 정보 조사화면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F01DF7-2E3C-4500-B09C-87E3EDC98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74" y="1265636"/>
            <a:ext cx="7096328" cy="512873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8063B6-2FE7-4145-8695-F7CAAD732D7F}"/>
              </a:ext>
            </a:extLst>
          </p:cNvPr>
          <p:cNvSpPr/>
          <p:nvPr/>
        </p:nvSpPr>
        <p:spPr>
          <a:xfrm>
            <a:off x="4165867" y="1265637"/>
            <a:ext cx="1738821" cy="713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데이터 프로그램이 동작하는 부분</a:t>
            </a:r>
            <a:r>
              <a:rPr lang="en-US" altLang="ko-KR" sz="1400" dirty="0">
                <a:solidFill>
                  <a:schemeClr val="tx1"/>
                </a:solidFill>
              </a:rPr>
              <a:t>&lt;input&gt;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AEA27D-D1AC-4EEB-8D9B-BD4713D85B0C}"/>
              </a:ext>
            </a:extLst>
          </p:cNvPr>
          <p:cNvSpPr/>
          <p:nvPr/>
        </p:nvSpPr>
        <p:spPr>
          <a:xfrm>
            <a:off x="7405179" y="3429000"/>
            <a:ext cx="1738821" cy="671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데이터 프로그램이 동작하는 부분</a:t>
            </a:r>
            <a:r>
              <a:rPr lang="en-US" altLang="ko-KR" sz="1400" dirty="0">
                <a:solidFill>
                  <a:schemeClr val="tx1"/>
                </a:solidFill>
              </a:rPr>
              <a:t>&lt;output&gt;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458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알고리즘 개요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37345B-A223-431B-A542-00C20AE4DE3F}"/>
                  </a:ext>
                </a:extLst>
              </p:cNvPr>
              <p:cNvSpPr txBox="1"/>
              <p:nvPr/>
            </p:nvSpPr>
            <p:spPr>
              <a:xfrm>
                <a:off x="765174" y="1795790"/>
                <a:ext cx="7613650" cy="373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사용자는 자신이 원하는 여행 스타일을 직접 선택하고 이에 따라 사용자는 해당 군집에 속하게 된다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사용자간 유사도 측정이 생략되었으므로 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같은 군집에 속하는 사용자들은 동일한 선호를 가진다고 가정하고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sim</m:t>
                    </m:r>
                    <m: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srgbClr val="C00000"/>
                    </a:solidFill>
                  </a:rPr>
                  <a:t>는 </a:t>
                </a:r>
                <a:r>
                  <a:rPr lang="en-US" altLang="ko-KR" sz="1600" dirty="0">
                    <a:solidFill>
                      <a:srgbClr val="C00000"/>
                    </a:solidFill>
                  </a:rPr>
                  <a:t>1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로 준다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tx1"/>
                    </a:solidFill>
                  </a:rPr>
                  <a:t> 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여행 게시물의 경우 게시물의 성격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예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스포츠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자연관광지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에 따라 카테고리로 분류된다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 사용자에게 추천되는 게시물의 비중을 달리 하기 위해 각 카테고리 별로 사용자의 예상 평점을 구하여 이에 따라 게시물을 추천해 준다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예상 평점은 사용자의 총 좋아요 수에 대한 해당 카테고리 좋아요 수의 비율이다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위 알고리즘을 우리 서비스에 적용한 내용을 수식으로 정리하면 다음과 같다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37345B-A223-431B-A542-00C20AE4D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4" y="1795790"/>
                <a:ext cx="7613650" cy="3739485"/>
              </a:xfrm>
              <a:prstGeom prst="rect">
                <a:avLst/>
              </a:prstGeom>
              <a:blipFill>
                <a:blip r:embed="rId2"/>
                <a:stretch>
                  <a:fillRect l="-481" r="-3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48891A78-A217-4BE8-AA95-07FB937AC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16" y="1168924"/>
            <a:ext cx="4414568" cy="7250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4A7595-896F-4029-AB4D-483C75E5F077}"/>
                  </a:ext>
                </a:extLst>
              </p:cNvPr>
              <p:cNvSpPr txBox="1"/>
              <p:nvPr/>
            </p:nvSpPr>
            <p:spPr>
              <a:xfrm>
                <a:off x="1015092" y="5457209"/>
                <a:ext cx="7113815" cy="965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카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테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리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에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서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사용자가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좋아요한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게시물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수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사용자가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좋아요한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총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게시물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4A7595-896F-4029-AB4D-483C75E5F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92" y="5457209"/>
                <a:ext cx="7113815" cy="965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465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100597"/>
              </p:ext>
            </p:extLst>
          </p:nvPr>
        </p:nvGraphicFramePr>
        <p:xfrm>
          <a:off x="311150" y="914400"/>
          <a:ext cx="8524180" cy="447651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81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관광지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피드백에 맞추어 반복한다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22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 한 상태이며 여행지역을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추천받은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932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4683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여행지역을 직접 선택하거나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 정보 설문조사를 바탕으로 여행지를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추천받았을</a:t>
                      </a:r>
                      <a:r>
                        <a:rPr lang="ko-KR" altLang="en-US" sz="1100" b="0" kern="100" baseline="0" dirty="0">
                          <a:effectLst/>
                        </a:rPr>
                        <a:t> 때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1.1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시스템 화면에서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중 하나를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시스템은 한국 관광공사 액터에서 사용자가 선택한 지역의 관광지 정보를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가중치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반영하여 필터링하여 사용자에게 게시물 형태로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관광지 메인 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에 출력한다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싫어요 피드백하기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클릭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자신이 좋아하는 게시물에 게시물 하단의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버튼을 클릭한다</a:t>
                      </a:r>
                      <a:r>
                        <a:rPr lang="en-US" altLang="ko-KR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해당 게시물의 좋아요 버튼을 활성화한 상태로 변경한다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변경하고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싫어요 클릭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자신이 싫어하는 게시물에 게시물 하단의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싫어요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버튼을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싫어요 버튼을 활성화 시키고 해당 게시물을 흐리기 처리한다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변경하고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2.3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 피드백 값 알고리즘에 반영하기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로직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피드백된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 정보에 대한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시스템 내 </a:t>
                      </a:r>
                      <a:r>
                        <a:rPr lang="ko-KR" altLang="en-US" sz="1100" b="0" kern="10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부가설명 참조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60FA54B-109D-401C-B8EA-2BEDE5C4DE46}"/>
              </a:ext>
            </a:extLst>
          </p:cNvPr>
          <p:cNvSpPr/>
          <p:nvPr/>
        </p:nvSpPr>
        <p:spPr>
          <a:xfrm>
            <a:off x="308670" y="5390912"/>
            <a:ext cx="8524180" cy="922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#</a:t>
            </a:r>
            <a:r>
              <a:rPr lang="ko-KR" altLang="en-US" sz="1100" dirty="0">
                <a:solidFill>
                  <a:schemeClr val="tx1"/>
                </a:solidFill>
              </a:rPr>
              <a:t>부가설명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2.3 </a:t>
            </a:r>
            <a:r>
              <a:rPr lang="ko-KR" altLang="en-US" sz="1100" dirty="0">
                <a:solidFill>
                  <a:schemeClr val="tx1"/>
                </a:solidFill>
              </a:rPr>
              <a:t>    </a:t>
            </a:r>
            <a:r>
              <a:rPr lang="ko-KR" altLang="en-US" sz="1100" kern="100" dirty="0">
                <a:solidFill>
                  <a:srgbClr val="00B0F0"/>
                </a:solidFill>
              </a:rPr>
              <a:t>시스템은</a:t>
            </a:r>
            <a:r>
              <a:rPr lang="ko-KR" altLang="en-US" sz="1100" kern="100" dirty="0">
                <a:solidFill>
                  <a:schemeClr val="dk1"/>
                </a:solidFill>
              </a:rPr>
              <a:t> </a:t>
            </a:r>
            <a:r>
              <a:rPr lang="ko-KR" altLang="en-US" sz="1100" kern="100" dirty="0">
                <a:solidFill>
                  <a:srgbClr val="FF0000"/>
                </a:solidFill>
              </a:rPr>
              <a:t>시스템 내 </a:t>
            </a:r>
            <a:r>
              <a:rPr lang="ko-KR" altLang="en-US" sz="1100" kern="100" dirty="0" err="1">
                <a:solidFill>
                  <a:srgbClr val="FF0000"/>
                </a:solidFill>
              </a:rPr>
              <a:t>퍼스널리티의</a:t>
            </a:r>
            <a:r>
              <a:rPr lang="ko-KR" altLang="en-US" sz="1100" kern="100" dirty="0">
                <a:solidFill>
                  <a:srgbClr val="FF0000"/>
                </a:solidFill>
              </a:rPr>
              <a:t> 카테고리 별 가중치 조정 수식 입력 값 업데이트</a:t>
            </a:r>
            <a:r>
              <a:rPr lang="en-US" altLang="ko-KR" sz="1100" kern="100" dirty="0">
                <a:solidFill>
                  <a:srgbClr val="FF0000"/>
                </a:solidFill>
              </a:rPr>
              <a:t>(step 3.2)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서브플로우에</a:t>
            </a:r>
            <a:r>
              <a:rPr lang="ko-KR" altLang="en-US" sz="1100" kern="100" dirty="0">
                <a:solidFill>
                  <a:schemeClr val="dk1"/>
                </a:solidFill>
              </a:rPr>
              <a:t> 사용된 수식의 변인</a:t>
            </a:r>
            <a:r>
              <a:rPr lang="en-US" altLang="ko-KR" sz="1100" kern="100" dirty="0">
                <a:solidFill>
                  <a:schemeClr val="dk1"/>
                </a:solidFill>
              </a:rPr>
              <a:t>1</a:t>
            </a:r>
            <a:r>
              <a:rPr lang="ko-KR" altLang="en-US" sz="1100" kern="100" dirty="0">
                <a:solidFill>
                  <a:schemeClr val="dk1"/>
                </a:solidFill>
              </a:rPr>
              <a:t>  </a:t>
            </a:r>
            <a:r>
              <a:rPr lang="en-US" altLang="ko-KR" sz="1100" kern="100" dirty="0">
                <a:solidFill>
                  <a:schemeClr val="dk1"/>
                </a:solidFill>
              </a:rPr>
              <a:t>: </a:t>
            </a:r>
            <a:r>
              <a:rPr lang="ko-KR" altLang="en-US" sz="1100" kern="100" dirty="0">
                <a:solidFill>
                  <a:schemeClr val="dk1"/>
                </a:solidFill>
              </a:rPr>
              <a:t>사용자가 속한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퍼스널리티의</a:t>
            </a:r>
            <a:r>
              <a:rPr lang="ko-KR" altLang="en-US" sz="1100" kern="100" dirty="0">
                <a:solidFill>
                  <a:schemeClr val="dk1"/>
                </a:solidFill>
              </a:rPr>
              <a:t> 게시물 좋아요 수 총 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증가시키고</a:t>
            </a:r>
            <a:r>
              <a:rPr lang="en-US" altLang="ko-KR" sz="1100" kern="100" dirty="0">
                <a:solidFill>
                  <a:schemeClr val="dk1"/>
                </a:solidFill>
              </a:rPr>
              <a:t>,  </a:t>
            </a:r>
            <a:r>
              <a:rPr lang="ko-KR" altLang="en-US" sz="1100" kern="100" dirty="0">
                <a:solidFill>
                  <a:schemeClr val="dk1"/>
                </a:solidFill>
              </a:rPr>
              <a:t>변인 </a:t>
            </a:r>
            <a:r>
              <a:rPr lang="en-US" altLang="ko-KR" sz="1100" kern="100" dirty="0">
                <a:solidFill>
                  <a:schemeClr val="dk1"/>
                </a:solidFill>
              </a:rPr>
              <a:t>2 : </a:t>
            </a:r>
            <a:r>
              <a:rPr lang="ko-KR" altLang="en-US" sz="1100" kern="100" dirty="0">
                <a:solidFill>
                  <a:schemeClr val="dk1"/>
                </a:solidFill>
              </a:rPr>
              <a:t>해당 카테고리에 해당되는 게시물의 좋아요 수 총합을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증가시킨다</a:t>
            </a:r>
            <a:r>
              <a:rPr lang="en-US" altLang="ko-KR" sz="1100" kern="100" dirty="0">
                <a:solidFill>
                  <a:schemeClr val="dk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0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098997"/>
              </p:ext>
            </p:extLst>
          </p:nvPr>
        </p:nvGraphicFramePr>
        <p:xfrm>
          <a:off x="350196" y="1097281"/>
          <a:ext cx="8542284" cy="558369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699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9059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재추천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받기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시스템은 사용자의 피드백을 반영하여 관광지를 다시 추천하는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3.1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클릭하여 알고리즘 값 업데이트하기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사용하는 브라우저의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버튼이나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서비스의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후 재 클릭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(step 3.1)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서브 플로우가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수행되면 시스템 내 </a:t>
                      </a:r>
                      <a:r>
                        <a:rPr lang="ko-KR" altLang="en-US" sz="1100" b="0" kern="100" baseline="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를 수행한다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사용된 수식의 변인 중 하나인 사용자가 속한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게시물 좋아요 수 총 합을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증가시키고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해당 카테고리에 해당되는 게시물의 좋아요 수 총합을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증가시킨다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선행 자료 참조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업데이트 된 관광지 정보 다시  표시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선택된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에 대한 시스템 내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(step3.1.1)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따라 변경된 가중치를  반영하여 관광지 정보 표시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(step 3.3)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관광지 상세 정보 보기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   사용자가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게시물 화면에서 게시물의 사진 부분을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새 창을 생성하고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게시물의 상세 정보를 포함한 창으로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4.1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상세보기화면에서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싫어요 피드백하기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좋아요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좋아요 버튼을 활성화한 버튼으로 변경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싫어요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싫어요 버튼을 활성화 상태로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피드백 값 알고리즘에 반영하기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로직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상세보기에서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대해서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대한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시스템 내 </a:t>
                      </a:r>
                      <a:r>
                        <a:rPr lang="ko-KR" altLang="en-US" sz="1100" b="0" kern="10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(Basic flow 3.2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부가설명 참조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4.3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상세보기에서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 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 버튼을 활성화 한 상태로 변경하고 게시물 정보를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4.4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연관 관광지 조회하기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연관 관광지를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새 창을 열어 해당 관광지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 페이지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815041"/>
              </p:ext>
            </p:extLst>
          </p:nvPr>
        </p:nvGraphicFramePr>
        <p:xfrm>
          <a:off x="350196" y="1097281"/>
          <a:ext cx="8542284" cy="536605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699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90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5"/>
                        <a:tabLst/>
                        <a:defRPr/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 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게시물 화면에서 게시물의 저장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관광지를 저장했습니다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게시물 정보를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다른 지역 보기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6.1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추천기능 이탈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경고메세지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다른 지역 보기 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지금까지 추천된 결과들이 사라집니다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다른 지역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계속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버튼으로 이루어진 확인 창을 생성한다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6.2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확인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계속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창을 닫는다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확인창에서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다른 지역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  <a:b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726451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중복 피드백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누른 게시물에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싫어요를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누르거나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또는 그 반대의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2.1, 2.2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게시물입다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또는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싫어요 한 게시물입니다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싫어요 버튼의 상태를 변경하지 않는다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피드백을 하나도 수행하지 않고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누를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3.1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사용자의 창에 존재하는 관광지 정보들을 모두 삭제하고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조회하지 않은 관광지 정보들을 화면에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DC0653B-7E47-4F30-B003-6E458B65CD06}"/>
              </a:ext>
            </a:extLst>
          </p:cNvPr>
          <p:cNvGrpSpPr/>
          <p:nvPr/>
        </p:nvGrpSpPr>
        <p:grpSpPr>
          <a:xfrm>
            <a:off x="938248" y="1955800"/>
            <a:ext cx="3557552" cy="3531572"/>
            <a:chOff x="846723" y="1793240"/>
            <a:chExt cx="3557552" cy="3531572"/>
          </a:xfrm>
        </p:grpSpPr>
        <p:pic>
          <p:nvPicPr>
            <p:cNvPr id="27" name="Picture 2" descr="성격테스트에 대한 이미지 검색결과">
              <a:extLst>
                <a:ext uri="{FF2B5EF4-FFF2-40B4-BE49-F238E27FC236}">
                  <a16:creationId xmlns:a16="http://schemas.microsoft.com/office/drawing/2014/main" id="{9E2E974B-3F09-4E29-AFF2-5272EDD914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0" t="12519" r="3872" b="42741"/>
            <a:stretch/>
          </p:blipFill>
          <p:spPr bwMode="auto">
            <a:xfrm>
              <a:off x="846723" y="1793240"/>
              <a:ext cx="3549114" cy="353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BE7542-2307-477E-8D8D-07FDF9F98215}"/>
                </a:ext>
              </a:extLst>
            </p:cNvPr>
            <p:cNvSpPr/>
            <p:nvPr/>
          </p:nvSpPr>
          <p:spPr>
            <a:xfrm>
              <a:off x="2042160" y="2961640"/>
              <a:ext cx="1168400" cy="117856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당신의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테마를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골라주세요</a:t>
              </a:r>
              <a:endParaRPr lang="en-US" altLang="ko-KR" sz="14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484EAE-2269-4C51-8130-74260D48C36B}"/>
                </a:ext>
              </a:extLst>
            </p:cNvPr>
            <p:cNvSpPr/>
            <p:nvPr/>
          </p:nvSpPr>
          <p:spPr>
            <a:xfrm>
              <a:off x="856883" y="2268220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허니문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20EFF85-AED9-43C2-AB6B-BC67008E0F3F}"/>
                </a:ext>
              </a:extLst>
            </p:cNvPr>
            <p:cNvSpPr/>
            <p:nvPr/>
          </p:nvSpPr>
          <p:spPr>
            <a:xfrm>
              <a:off x="2037080" y="2268220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YOLO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95BD5FC-18D8-4205-AA38-547ADC9C8D29}"/>
                </a:ext>
              </a:extLst>
            </p:cNvPr>
            <p:cNvSpPr/>
            <p:nvPr/>
          </p:nvSpPr>
          <p:spPr>
            <a:xfrm>
              <a:off x="3210560" y="2268220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자연속</a:t>
              </a:r>
              <a:r>
                <a:rPr lang="ko-KR" altLang="en-US" sz="1400" dirty="0">
                  <a:solidFill>
                    <a:schemeClr val="tx1"/>
                  </a:solidFill>
                </a:rPr>
                <a:t> 나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398A019-9103-4763-8254-9616D1CDBD9B}"/>
                </a:ext>
              </a:extLst>
            </p:cNvPr>
            <p:cNvSpPr/>
            <p:nvPr/>
          </p:nvSpPr>
          <p:spPr>
            <a:xfrm>
              <a:off x="3235875" y="3449806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나혼자산다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62AAB3E-4354-4A98-8F77-B37982567E0A}"/>
                </a:ext>
              </a:extLst>
            </p:cNvPr>
            <p:cNvSpPr/>
            <p:nvPr/>
          </p:nvSpPr>
          <p:spPr>
            <a:xfrm>
              <a:off x="856883" y="3452832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가족여행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C2D8EC1-7B1D-4014-B893-B6AB54522D13}"/>
                </a:ext>
              </a:extLst>
            </p:cNvPr>
            <p:cNvSpPr/>
            <p:nvPr/>
          </p:nvSpPr>
          <p:spPr>
            <a:xfrm>
              <a:off x="868680" y="4633446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교육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4A57D32-7EB3-48EF-B89E-A55DF80FA479}"/>
                </a:ext>
              </a:extLst>
            </p:cNvPr>
            <p:cNvSpPr/>
            <p:nvPr/>
          </p:nvSpPr>
          <p:spPr>
            <a:xfrm>
              <a:off x="2025283" y="4633446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짠내투어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76DEB0B-51F4-48A1-92E8-1B92182E9FB4}"/>
                </a:ext>
              </a:extLst>
            </p:cNvPr>
            <p:cNvSpPr/>
            <p:nvPr/>
          </p:nvSpPr>
          <p:spPr>
            <a:xfrm>
              <a:off x="3205480" y="4615180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바다가좋아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02D95F4-C0C7-4CF8-AE05-7C4C7EFF406B}"/>
              </a:ext>
            </a:extLst>
          </p:cNvPr>
          <p:cNvCxnSpPr>
            <a:cxnSpLocks/>
          </p:cNvCxnSpPr>
          <p:nvPr/>
        </p:nvCxnSpPr>
        <p:spPr>
          <a:xfrm flipV="1">
            <a:off x="2656972" y="4472184"/>
            <a:ext cx="2627270" cy="2258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703817-ABDE-4812-B4BD-EE10311083AC}"/>
              </a:ext>
            </a:extLst>
          </p:cNvPr>
          <p:cNvSpPr/>
          <p:nvPr/>
        </p:nvSpPr>
        <p:spPr>
          <a:xfrm>
            <a:off x="948408" y="1314422"/>
            <a:ext cx="3516959" cy="4814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768DA06-A2DF-4C1C-9847-1D7289CD9368}"/>
              </a:ext>
            </a:extLst>
          </p:cNvPr>
          <p:cNvSpPr/>
          <p:nvPr/>
        </p:nvSpPr>
        <p:spPr>
          <a:xfrm>
            <a:off x="2015208" y="1432500"/>
            <a:ext cx="1371600" cy="2668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66192A-9A81-41AB-A70B-D51E000E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247" y="1447063"/>
            <a:ext cx="3529890" cy="47674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D29445-C242-4F80-9B81-B33DF392F9F3}"/>
              </a:ext>
            </a:extLst>
          </p:cNvPr>
          <p:cNvSpPr txBox="1"/>
          <p:nvPr/>
        </p:nvSpPr>
        <p:spPr>
          <a:xfrm>
            <a:off x="2915519" y="6407493"/>
            <a:ext cx="4111673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퍼스널리티</a:t>
            </a:r>
            <a:r>
              <a:rPr lang="ko-KR" altLang="en-US" sz="1050" dirty="0"/>
              <a:t> 선택화면에서 추천 관광지 조회 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1523034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메인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CF832C-5898-4D00-9A1B-DD11D4D12C1D}"/>
              </a:ext>
            </a:extLst>
          </p:cNvPr>
          <p:cNvGrpSpPr/>
          <p:nvPr/>
        </p:nvGrpSpPr>
        <p:grpSpPr>
          <a:xfrm>
            <a:off x="2939768" y="1156942"/>
            <a:ext cx="3516959" cy="4758847"/>
            <a:chOff x="948408" y="1314422"/>
            <a:chExt cx="3516959" cy="475884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12BA882-5F07-43D9-B150-6A99B9E507DB}"/>
                </a:ext>
              </a:extLst>
            </p:cNvPr>
            <p:cNvSpPr/>
            <p:nvPr/>
          </p:nvSpPr>
          <p:spPr>
            <a:xfrm>
              <a:off x="948408" y="1314422"/>
              <a:ext cx="3516959" cy="47588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814F392-06C3-40C2-8325-9B54F40D68C1}"/>
                </a:ext>
              </a:extLst>
            </p:cNvPr>
            <p:cNvSpPr/>
            <p:nvPr/>
          </p:nvSpPr>
          <p:spPr>
            <a:xfrm>
              <a:off x="2015208" y="1432500"/>
              <a:ext cx="1371600" cy="2668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ED70985-F70C-486D-8941-5B8F5AB84572}"/>
                </a:ext>
              </a:extLst>
            </p:cNvPr>
            <p:cNvSpPr/>
            <p:nvPr/>
          </p:nvSpPr>
          <p:spPr>
            <a:xfrm>
              <a:off x="948408" y="5488098"/>
              <a:ext cx="3516959" cy="585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46" name="Picture 2" descr="관련 이미지">
              <a:extLst>
                <a:ext uri="{FF2B5EF4-FFF2-40B4-BE49-F238E27FC236}">
                  <a16:creationId xmlns:a16="http://schemas.microsoft.com/office/drawing/2014/main" id="{56613BAA-49BD-41C7-85D9-8824952051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1713" y="5650499"/>
              <a:ext cx="278590" cy="27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favorites icon png에 대한 이미지 검색결과">
              <a:extLst>
                <a:ext uri="{FF2B5EF4-FFF2-40B4-BE49-F238E27FC236}">
                  <a16:creationId xmlns:a16="http://schemas.microsoft.com/office/drawing/2014/main" id="{D60DF971-6DBB-4EED-8D9E-7EAE4505D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670" y="5638800"/>
              <a:ext cx="241028" cy="24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efresh icon png에 대한 이미지 검색결과">
              <a:extLst>
                <a:ext uri="{FF2B5EF4-FFF2-40B4-BE49-F238E27FC236}">
                  <a16:creationId xmlns:a16="http://schemas.microsoft.com/office/drawing/2014/main" id="{5EF40C2E-2BC4-48BA-89CE-4204E33FCF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511" y="5639993"/>
              <a:ext cx="244856" cy="24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02F15F80-2A8A-486E-B1EE-433976FCF7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199710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3BA05FD2-EE44-4FEA-8CF6-F970A23F99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199710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48AAE4C6-7795-4679-9B80-523E3905E9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35894" y="2010209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123A9DB6-09C2-4AD4-B8B3-B8B4502BA0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3084388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84FEBA77-55E9-4311-A751-A0DD6969D9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3084387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59955159-3DC1-4760-B22D-246F067A77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3084386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83EFC19C-8908-4C42-B4D1-1630196CD6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415856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4A600174-63B5-47DA-8AC5-23587F2495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415856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AD84E0C1-952C-46F5-9D49-03527213B6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4158563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12A8630-F44B-42CA-BBD4-F04B9396FC19}"/>
                </a:ext>
              </a:extLst>
            </p:cNvPr>
            <p:cNvGrpSpPr/>
            <p:nvPr/>
          </p:nvGrpSpPr>
          <p:grpSpPr>
            <a:xfrm>
              <a:off x="1035063" y="2023199"/>
              <a:ext cx="1022820" cy="938657"/>
              <a:chOff x="1035063" y="2023199"/>
              <a:chExt cx="1022820" cy="938657"/>
            </a:xfrm>
          </p:grpSpPr>
          <p:pic>
            <p:nvPicPr>
              <p:cNvPr id="6154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AD36F79A-A3FD-4BA6-8058-5C1F58668C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1807466" y="2661628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7D0595D-8484-4825-A744-F53261D8B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5063" y="2619515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50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976F627C-C011-4078-808D-E8150A8BB7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634" y="2023199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E458B42-2D2D-4CAD-B116-BB4F7DAC3E5E}"/>
                </a:ext>
              </a:extLst>
            </p:cNvPr>
            <p:cNvGrpSpPr/>
            <p:nvPr/>
          </p:nvGrpSpPr>
          <p:grpSpPr>
            <a:xfrm>
              <a:off x="2231193" y="2005139"/>
              <a:ext cx="1022820" cy="938657"/>
              <a:chOff x="5547945" y="2521508"/>
              <a:chExt cx="1022820" cy="938657"/>
            </a:xfrm>
          </p:grpSpPr>
          <p:pic>
            <p:nvPicPr>
              <p:cNvPr id="65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8E6ABFFC-C6B8-4BB9-8B9A-D0B05E6D62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E3615CBB-C8A6-476E-A52E-2499077DE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67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9B5A08FF-CF41-46C6-8858-2947959CEF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D9672F4-25C1-456D-99FA-28C1AC613D42}"/>
                </a:ext>
              </a:extLst>
            </p:cNvPr>
            <p:cNvGrpSpPr/>
            <p:nvPr/>
          </p:nvGrpSpPr>
          <p:grpSpPr>
            <a:xfrm>
              <a:off x="3350604" y="2031192"/>
              <a:ext cx="1022820" cy="938657"/>
              <a:chOff x="5547945" y="2521508"/>
              <a:chExt cx="1022820" cy="938657"/>
            </a:xfrm>
          </p:grpSpPr>
          <p:pic>
            <p:nvPicPr>
              <p:cNvPr id="69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F34AACF9-C320-44CD-8F78-ADD4DD4CD8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03B46351-B387-4749-8D7E-47BBCF29B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1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ED43BE24-46E6-47E3-B6DC-A3CF72479A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3B66A43-620A-42B8-83C1-20103FCF9845}"/>
                </a:ext>
              </a:extLst>
            </p:cNvPr>
            <p:cNvGrpSpPr/>
            <p:nvPr/>
          </p:nvGrpSpPr>
          <p:grpSpPr>
            <a:xfrm>
              <a:off x="3358279" y="3115246"/>
              <a:ext cx="1022820" cy="938657"/>
              <a:chOff x="5547945" y="2521508"/>
              <a:chExt cx="1022820" cy="938657"/>
            </a:xfrm>
          </p:grpSpPr>
          <p:pic>
            <p:nvPicPr>
              <p:cNvPr id="7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26600D1C-1AF3-4392-A9EF-F1A188B434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432AC135-428D-4E9C-8A20-03C3111731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687B0DA1-D1C8-4051-AB7F-D3974C1074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FA221DF-124A-4A2E-BEE1-E87A325C500C}"/>
                </a:ext>
              </a:extLst>
            </p:cNvPr>
            <p:cNvGrpSpPr/>
            <p:nvPr/>
          </p:nvGrpSpPr>
          <p:grpSpPr>
            <a:xfrm>
              <a:off x="2217288" y="3102241"/>
              <a:ext cx="1022820" cy="938657"/>
              <a:chOff x="5547945" y="2521508"/>
              <a:chExt cx="1022820" cy="938657"/>
            </a:xfrm>
          </p:grpSpPr>
          <p:pic>
            <p:nvPicPr>
              <p:cNvPr id="77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44E64992-13F7-40C5-A687-DAA4AB2BC3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F7F9BDAF-D777-4970-9E79-D400BBF1B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9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E04D0EE4-CD9F-4D08-8E9D-F1D8BCFF7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61E647D6-4EDF-47C1-A8A3-06140A38602E}"/>
                </a:ext>
              </a:extLst>
            </p:cNvPr>
            <p:cNvGrpSpPr/>
            <p:nvPr/>
          </p:nvGrpSpPr>
          <p:grpSpPr>
            <a:xfrm>
              <a:off x="1041784" y="3100041"/>
              <a:ext cx="1022820" cy="938657"/>
              <a:chOff x="5547945" y="2521508"/>
              <a:chExt cx="1022820" cy="938657"/>
            </a:xfrm>
          </p:grpSpPr>
          <p:pic>
            <p:nvPicPr>
              <p:cNvPr id="81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69C6CAF6-4802-4BDC-B0F6-B12752A29B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2982D6DC-3793-4B06-ACCF-C8C64E22BB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83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2B1AE434-E418-4C7C-9C80-E57A7A8B40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D04F507-C427-4785-973E-029CB16D725F}"/>
                </a:ext>
              </a:extLst>
            </p:cNvPr>
            <p:cNvGrpSpPr/>
            <p:nvPr/>
          </p:nvGrpSpPr>
          <p:grpSpPr>
            <a:xfrm>
              <a:off x="1035063" y="4191828"/>
              <a:ext cx="1022820" cy="938657"/>
              <a:chOff x="5547945" y="2521508"/>
              <a:chExt cx="1022820" cy="938657"/>
            </a:xfrm>
          </p:grpSpPr>
          <p:pic>
            <p:nvPicPr>
              <p:cNvPr id="85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4D127C44-2B45-47E9-82D6-B47E868464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D48DB0E0-3330-4F83-93CD-E3ACF2317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87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68D4F0DD-8528-4480-B97D-DA5F5734FD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7EAE4655-4489-4439-8160-07D42D1D6020}"/>
                </a:ext>
              </a:extLst>
            </p:cNvPr>
            <p:cNvGrpSpPr/>
            <p:nvPr/>
          </p:nvGrpSpPr>
          <p:grpSpPr>
            <a:xfrm>
              <a:off x="2228693" y="4191828"/>
              <a:ext cx="1022820" cy="938657"/>
              <a:chOff x="5547945" y="2521508"/>
              <a:chExt cx="1022820" cy="938657"/>
            </a:xfrm>
          </p:grpSpPr>
          <p:pic>
            <p:nvPicPr>
              <p:cNvPr id="89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15BB4F0D-A869-4959-BCF4-87A2C0768C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E80FCB82-36DA-4B86-8BEF-C4A8A6981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91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2D25C554-44F8-4CF1-ABE6-20F2C80CD3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7A98EDB9-6FF3-40AF-A5CB-BEFDE2BDE12E}"/>
                </a:ext>
              </a:extLst>
            </p:cNvPr>
            <p:cNvGrpSpPr/>
            <p:nvPr/>
          </p:nvGrpSpPr>
          <p:grpSpPr>
            <a:xfrm>
              <a:off x="3373052" y="4203221"/>
              <a:ext cx="1022820" cy="938657"/>
              <a:chOff x="5547945" y="2521508"/>
              <a:chExt cx="1022820" cy="938657"/>
            </a:xfrm>
          </p:grpSpPr>
          <p:pic>
            <p:nvPicPr>
              <p:cNvPr id="9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E1493D06-4B8C-42DA-BC95-FE81C738F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3FCEBF41-6F85-4111-B1A9-6FEB4491F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9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A17BD060-7C5A-47F4-86E4-40C56972A7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90929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결과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E02FCD-9D14-489D-937F-E2C78FFB61A2}"/>
              </a:ext>
            </a:extLst>
          </p:cNvPr>
          <p:cNvGrpSpPr/>
          <p:nvPr/>
        </p:nvGrpSpPr>
        <p:grpSpPr>
          <a:xfrm>
            <a:off x="496288" y="1286108"/>
            <a:ext cx="3516959" cy="4758847"/>
            <a:chOff x="948408" y="1314422"/>
            <a:chExt cx="3516959" cy="475884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E38A0C9-0D76-4E02-BD14-A3B06BE15C6B}"/>
                </a:ext>
              </a:extLst>
            </p:cNvPr>
            <p:cNvSpPr/>
            <p:nvPr/>
          </p:nvSpPr>
          <p:spPr>
            <a:xfrm>
              <a:off x="948408" y="1314422"/>
              <a:ext cx="3516959" cy="47588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72D756E-AF6A-4385-BC9D-8DC193A9CE1E}"/>
                </a:ext>
              </a:extLst>
            </p:cNvPr>
            <p:cNvSpPr/>
            <p:nvPr/>
          </p:nvSpPr>
          <p:spPr>
            <a:xfrm>
              <a:off x="2015208" y="1432500"/>
              <a:ext cx="1371600" cy="2668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3EBFB95-F758-4112-B7CB-E9D0D3D482C8}"/>
                </a:ext>
              </a:extLst>
            </p:cNvPr>
            <p:cNvSpPr/>
            <p:nvPr/>
          </p:nvSpPr>
          <p:spPr>
            <a:xfrm>
              <a:off x="948408" y="5488098"/>
              <a:ext cx="3516959" cy="585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2" descr="관련 이미지">
              <a:extLst>
                <a:ext uri="{FF2B5EF4-FFF2-40B4-BE49-F238E27FC236}">
                  <a16:creationId xmlns:a16="http://schemas.microsoft.com/office/drawing/2014/main" id="{170A2FA6-3C96-4C5C-880E-A1A1CEB62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1713" y="5650499"/>
              <a:ext cx="278590" cy="27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favorites icon png에 대한 이미지 검색결과">
              <a:extLst>
                <a:ext uri="{FF2B5EF4-FFF2-40B4-BE49-F238E27FC236}">
                  <a16:creationId xmlns:a16="http://schemas.microsoft.com/office/drawing/2014/main" id="{1BD7AFA8-7883-48F2-A3BB-365A52D40A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670" y="5638800"/>
              <a:ext cx="241028" cy="24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refresh icon png에 대한 이미지 검색결과">
              <a:extLst>
                <a:ext uri="{FF2B5EF4-FFF2-40B4-BE49-F238E27FC236}">
                  <a16:creationId xmlns:a16="http://schemas.microsoft.com/office/drawing/2014/main" id="{352AC27C-1F25-406E-91FB-79F96A43E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511" y="5639993"/>
              <a:ext cx="244856" cy="24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A319B12C-2245-4956-8078-5C4E7D8795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199710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83B0083-34E0-4168-82BA-6D8898B9FD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199710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9BF18ED6-1E2B-4EA9-B08A-D57006A03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35894" y="2010209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C0EEF0D5-6BDE-4984-948E-7D71343052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3084388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9915CE1B-76AA-4B34-BD9A-74FE0A50BE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3084387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F5B6530D-81DA-4FBE-A701-2D58146865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3084386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F523B1F6-9723-44AF-A125-6FC0611037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415856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FE35D264-AE67-4249-9A24-DE6CF9399E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415856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CC06F192-8DE3-4DD2-BC04-83DC1E3AED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4158563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4713607-07E7-4416-9199-E8933D8DDC75}"/>
                </a:ext>
              </a:extLst>
            </p:cNvPr>
            <p:cNvGrpSpPr/>
            <p:nvPr/>
          </p:nvGrpSpPr>
          <p:grpSpPr>
            <a:xfrm>
              <a:off x="1035063" y="2023199"/>
              <a:ext cx="1022820" cy="938657"/>
              <a:chOff x="1035063" y="2023199"/>
              <a:chExt cx="1022820" cy="938657"/>
            </a:xfrm>
          </p:grpSpPr>
          <p:pic>
            <p:nvPicPr>
              <p:cNvPr id="77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DC83C5D9-52CF-4527-B424-F6283AD8C9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1807466" y="2661628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113A1AA7-924F-4C15-89E9-A0BB2D78C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5063" y="2619515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9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3EE49BCD-AA81-45DC-B2AD-1E0E9E3C24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634" y="2023199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C11AF4D-52B4-4A24-A348-5738064C2B08}"/>
                </a:ext>
              </a:extLst>
            </p:cNvPr>
            <p:cNvGrpSpPr/>
            <p:nvPr/>
          </p:nvGrpSpPr>
          <p:grpSpPr>
            <a:xfrm>
              <a:off x="2231193" y="2005139"/>
              <a:ext cx="1022820" cy="938657"/>
              <a:chOff x="5547945" y="2521508"/>
              <a:chExt cx="1022820" cy="938657"/>
            </a:xfrm>
          </p:grpSpPr>
          <p:pic>
            <p:nvPicPr>
              <p:cNvPr id="74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6A3F2C82-F43B-4B9A-8A41-32B2C546A7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50048E61-7D06-40D0-9B51-AD14CD838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6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754AFBBA-CC7A-43F1-8E3F-6375086B50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F72F20D-B43C-423B-829C-04F808C3F79E}"/>
                </a:ext>
              </a:extLst>
            </p:cNvPr>
            <p:cNvGrpSpPr/>
            <p:nvPr/>
          </p:nvGrpSpPr>
          <p:grpSpPr>
            <a:xfrm>
              <a:off x="3350604" y="2031192"/>
              <a:ext cx="1022820" cy="938657"/>
              <a:chOff x="5547945" y="2521508"/>
              <a:chExt cx="1022820" cy="938657"/>
            </a:xfrm>
          </p:grpSpPr>
          <p:pic>
            <p:nvPicPr>
              <p:cNvPr id="71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C511F4CF-9FD2-427E-B81D-DDEF1038F5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9386F192-1B07-4D57-8A74-651AFDDB4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3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3D97B8E5-EEF0-4E35-A1BF-B7BE9AE56B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5382896-D272-4139-913B-B686CB5822C8}"/>
                </a:ext>
              </a:extLst>
            </p:cNvPr>
            <p:cNvGrpSpPr/>
            <p:nvPr/>
          </p:nvGrpSpPr>
          <p:grpSpPr>
            <a:xfrm>
              <a:off x="3358279" y="3115246"/>
              <a:ext cx="1022820" cy="938657"/>
              <a:chOff x="5547945" y="2521508"/>
              <a:chExt cx="1022820" cy="938657"/>
            </a:xfrm>
          </p:grpSpPr>
          <p:pic>
            <p:nvPicPr>
              <p:cNvPr id="68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50A8B540-4634-4D6C-8EA8-8D2D71EE6F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3E63B696-F15E-44F4-BBDF-12071A46B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0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66CDE10B-CACA-449B-A4D2-4732506C29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D66BC04-B567-4DCF-8D56-55A28F2C058B}"/>
                </a:ext>
              </a:extLst>
            </p:cNvPr>
            <p:cNvGrpSpPr/>
            <p:nvPr/>
          </p:nvGrpSpPr>
          <p:grpSpPr>
            <a:xfrm>
              <a:off x="2217288" y="3102241"/>
              <a:ext cx="1022820" cy="938657"/>
              <a:chOff x="5547945" y="2521508"/>
              <a:chExt cx="1022820" cy="938657"/>
            </a:xfrm>
          </p:grpSpPr>
          <p:pic>
            <p:nvPicPr>
              <p:cNvPr id="65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3E0FD448-FCE8-4334-8763-00095847BF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80645409-6AEC-4468-93DE-7168E82D6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67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F7444D51-92F8-48CB-B17A-BA13368D17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B6A7BE0-1341-4540-B072-181AEDEDAD67}"/>
                </a:ext>
              </a:extLst>
            </p:cNvPr>
            <p:cNvGrpSpPr/>
            <p:nvPr/>
          </p:nvGrpSpPr>
          <p:grpSpPr>
            <a:xfrm>
              <a:off x="1041784" y="3100041"/>
              <a:ext cx="1022820" cy="938657"/>
              <a:chOff x="5547945" y="2521508"/>
              <a:chExt cx="1022820" cy="938657"/>
            </a:xfrm>
          </p:grpSpPr>
          <p:pic>
            <p:nvPicPr>
              <p:cNvPr id="62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BBA1ED19-9193-4BF4-928A-9A0F567ED2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8D3FA7A2-8F87-4615-8849-9F5328BC3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64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FE08A04D-D7DF-47C8-AB37-19C9F9BCDC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4F41DCE-2A1B-49EE-9A1E-BB3FC5DEB842}"/>
                </a:ext>
              </a:extLst>
            </p:cNvPr>
            <p:cNvGrpSpPr/>
            <p:nvPr/>
          </p:nvGrpSpPr>
          <p:grpSpPr>
            <a:xfrm>
              <a:off x="1035063" y="4191828"/>
              <a:ext cx="1022820" cy="938657"/>
              <a:chOff x="5547945" y="2521508"/>
              <a:chExt cx="1022820" cy="938657"/>
            </a:xfrm>
          </p:grpSpPr>
          <p:pic>
            <p:nvPicPr>
              <p:cNvPr id="59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EBD9B181-E959-4CC0-B250-785887CD76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B0BBC4BF-61DA-4612-847C-5E1B2FB9C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61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ADAC7627-01AE-43C3-8132-CBF9F46877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6CDCF90-BDAE-4330-ACF9-28235242F5D1}"/>
                </a:ext>
              </a:extLst>
            </p:cNvPr>
            <p:cNvGrpSpPr/>
            <p:nvPr/>
          </p:nvGrpSpPr>
          <p:grpSpPr>
            <a:xfrm>
              <a:off x="2228693" y="4191828"/>
              <a:ext cx="1022820" cy="938657"/>
              <a:chOff x="5547945" y="2521508"/>
              <a:chExt cx="1022820" cy="938657"/>
            </a:xfrm>
          </p:grpSpPr>
          <p:pic>
            <p:nvPicPr>
              <p:cNvPr id="56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B68304D6-B1A6-4570-90F8-B61BBB74FB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6C551A28-7165-44CB-B7D1-11962595A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58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5FD9254A-E8B8-4F5D-8D9D-D84A729F60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8502F35-7BE7-4AA4-83D3-9C19BBD800BA}"/>
                </a:ext>
              </a:extLst>
            </p:cNvPr>
            <p:cNvGrpSpPr/>
            <p:nvPr/>
          </p:nvGrpSpPr>
          <p:grpSpPr>
            <a:xfrm>
              <a:off x="3373052" y="4203221"/>
              <a:ext cx="1022820" cy="938657"/>
              <a:chOff x="5547945" y="2521508"/>
              <a:chExt cx="1022820" cy="938657"/>
            </a:xfrm>
          </p:grpSpPr>
          <p:pic>
            <p:nvPicPr>
              <p:cNvPr id="5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6EF24D1F-8684-42CC-9941-C207B2C578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C00A43F5-162A-4892-9578-3E4F59203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5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85F3E9CA-D570-4FC1-AD2C-34CC5C2F1D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0F02A6F-5645-4D88-96B6-C6F9E6E0E37A}"/>
              </a:ext>
            </a:extLst>
          </p:cNvPr>
          <p:cNvCxnSpPr>
            <a:cxnSpLocks/>
            <a:stCxn id="78" idx="3"/>
            <a:endCxn id="132" idx="1"/>
          </p:cNvCxnSpPr>
          <p:nvPr/>
        </p:nvCxnSpPr>
        <p:spPr>
          <a:xfrm flipV="1">
            <a:off x="833360" y="2690049"/>
            <a:ext cx="4209755" cy="5588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894DDF1-6405-44D7-AFD8-21A3D224D5E2}"/>
              </a:ext>
            </a:extLst>
          </p:cNvPr>
          <p:cNvSpPr/>
          <p:nvPr/>
        </p:nvSpPr>
        <p:spPr>
          <a:xfrm>
            <a:off x="4956460" y="1230228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4786734-144E-425F-A424-B3B7165F16FD}"/>
              </a:ext>
            </a:extLst>
          </p:cNvPr>
          <p:cNvSpPr/>
          <p:nvPr/>
        </p:nvSpPr>
        <p:spPr>
          <a:xfrm>
            <a:off x="6023260" y="1348306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D9C2689-C387-4A75-8667-B6790D1C6927}"/>
              </a:ext>
            </a:extLst>
          </p:cNvPr>
          <p:cNvSpPr/>
          <p:nvPr/>
        </p:nvSpPr>
        <p:spPr>
          <a:xfrm>
            <a:off x="4956460" y="5403904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Picture 2" descr="관련 이미지">
            <a:extLst>
              <a:ext uri="{FF2B5EF4-FFF2-40B4-BE49-F238E27FC236}">
                <a16:creationId xmlns:a16="http://schemas.microsoft.com/office/drawing/2014/main" id="{DFE3F3A3-0E74-4E23-A519-06A7DF601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765" y="5566305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favorites icon png에 대한 이미지 검색결과">
            <a:extLst>
              <a:ext uri="{FF2B5EF4-FFF2-40B4-BE49-F238E27FC236}">
                <a16:creationId xmlns:a16="http://schemas.microsoft.com/office/drawing/2014/main" id="{1D747906-D6F5-44B6-9B27-7C95329E3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22" y="5554606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refresh icon png에 대한 이미지 검색결과">
            <a:extLst>
              <a:ext uri="{FF2B5EF4-FFF2-40B4-BE49-F238E27FC236}">
                <a16:creationId xmlns:a16="http://schemas.microsoft.com/office/drawing/2014/main" id="{34771CEC-E97A-4B13-9292-747ED89B7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563" y="5555799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" descr="오버워치 전장에 대한 이미지 검색결과">
            <a:extLst>
              <a:ext uri="{FF2B5EF4-FFF2-40B4-BE49-F238E27FC236}">
                <a16:creationId xmlns:a16="http://schemas.microsoft.com/office/drawing/2014/main" id="{7655F40D-B7E3-43BA-9198-39347F778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43115" y="1912911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오버워치 전장에 대한 이미지 검색결과">
            <a:extLst>
              <a:ext uri="{FF2B5EF4-FFF2-40B4-BE49-F238E27FC236}">
                <a16:creationId xmlns:a16="http://schemas.microsoft.com/office/drawing/2014/main" id="{178E2A9F-CDC9-44AA-A37A-E022437AD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234471" y="1912910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" descr="오버워치 전장에 대한 이미지 검색결과">
            <a:extLst>
              <a:ext uri="{FF2B5EF4-FFF2-40B4-BE49-F238E27FC236}">
                <a16:creationId xmlns:a16="http://schemas.microsoft.com/office/drawing/2014/main" id="{AA22AE94-6238-4619-B9CA-7B5FFC58D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43946" y="1926015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" descr="오버워치 전장에 대한 이미지 검색결과">
            <a:extLst>
              <a:ext uri="{FF2B5EF4-FFF2-40B4-BE49-F238E27FC236}">
                <a16:creationId xmlns:a16="http://schemas.microsoft.com/office/drawing/2014/main" id="{AEDDC70D-23AC-4B77-83B8-DF70D6329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43115" y="3000194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 descr="오버워치 전장에 대한 이미지 검색결과">
            <a:extLst>
              <a:ext uri="{FF2B5EF4-FFF2-40B4-BE49-F238E27FC236}">
                <a16:creationId xmlns:a16="http://schemas.microsoft.com/office/drawing/2014/main" id="{FFDA758F-E476-4166-88E1-E6C01D3BD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234471" y="3000193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8" descr="오버워치 전장에 대한 이미지 검색결과">
            <a:extLst>
              <a:ext uri="{FF2B5EF4-FFF2-40B4-BE49-F238E27FC236}">
                <a16:creationId xmlns:a16="http://schemas.microsoft.com/office/drawing/2014/main" id="{0D0D9CA8-B7C5-43F2-AF5F-69E75379B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68718" y="3000192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8" descr="오버워치 전장에 대한 이미지 검색결과">
            <a:extLst>
              <a:ext uri="{FF2B5EF4-FFF2-40B4-BE49-F238E27FC236}">
                <a16:creationId xmlns:a16="http://schemas.microsoft.com/office/drawing/2014/main" id="{6CD16FAE-4B64-4D5E-A64B-8672CF852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43115" y="4074371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8" descr="오버워치 전장에 대한 이미지 검색결과">
            <a:extLst>
              <a:ext uri="{FF2B5EF4-FFF2-40B4-BE49-F238E27FC236}">
                <a16:creationId xmlns:a16="http://schemas.microsoft.com/office/drawing/2014/main" id="{C8C50EA5-2A04-499F-9D74-4E35E9FC3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234471" y="4074370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8" descr="오버워치 전장에 대한 이미지 검색결과">
            <a:extLst>
              <a:ext uri="{FF2B5EF4-FFF2-40B4-BE49-F238E27FC236}">
                <a16:creationId xmlns:a16="http://schemas.microsoft.com/office/drawing/2014/main" id="{FF403944-D7F5-493D-8EB4-0A9732D49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68718" y="4074369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0" descr="like dislike icon에 대한 이미지 검색결과">
            <a:extLst>
              <a:ext uri="{FF2B5EF4-FFF2-40B4-BE49-F238E27FC236}">
                <a16:creationId xmlns:a16="http://schemas.microsoft.com/office/drawing/2014/main" id="{47FE9AC5-8A1E-4E48-B11E-984B53CEA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5815518" y="2577434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7FE74573-FDE5-4C0C-9546-2F640EAE6D7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3115" y="2535321"/>
            <a:ext cx="250417" cy="309455"/>
          </a:xfrm>
          <a:prstGeom prst="rect">
            <a:avLst/>
          </a:prstGeom>
        </p:spPr>
      </p:pic>
      <p:pic>
        <p:nvPicPr>
          <p:cNvPr id="133" name="Picture 4" descr="favorites icon png에 대한 이미지 검색결과">
            <a:extLst>
              <a:ext uri="{FF2B5EF4-FFF2-40B4-BE49-F238E27FC236}">
                <a16:creationId xmlns:a16="http://schemas.microsoft.com/office/drawing/2014/main" id="{A5580021-6CFF-4BC5-81AD-1BBFD340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686" y="1939005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like dislike icon에 대한 이미지 검색결과">
            <a:extLst>
              <a:ext uri="{FF2B5EF4-FFF2-40B4-BE49-F238E27FC236}">
                <a16:creationId xmlns:a16="http://schemas.microsoft.com/office/drawing/2014/main" id="{26BAD81B-B94B-4FEC-8E53-2B0DCDF95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7011648" y="2559374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801D146F-71D9-4748-BAB1-493ECE4EFB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9245" y="2517261"/>
            <a:ext cx="250417" cy="309455"/>
          </a:xfrm>
          <a:prstGeom prst="rect">
            <a:avLst/>
          </a:prstGeom>
        </p:spPr>
      </p:pic>
      <p:pic>
        <p:nvPicPr>
          <p:cNvPr id="130" name="Picture 4" descr="favorites icon png에 대한 이미지 검색결과">
            <a:extLst>
              <a:ext uri="{FF2B5EF4-FFF2-40B4-BE49-F238E27FC236}">
                <a16:creationId xmlns:a16="http://schemas.microsoft.com/office/drawing/2014/main" id="{C0ADBE17-5869-46ED-A33C-5B6DA90AE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816" y="1920945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ACED52B-7EDF-4467-AE57-BB7A44E76BA9}"/>
              </a:ext>
            </a:extLst>
          </p:cNvPr>
          <p:cNvGrpSpPr/>
          <p:nvPr/>
        </p:nvGrpSpPr>
        <p:grpSpPr>
          <a:xfrm>
            <a:off x="7358656" y="1946998"/>
            <a:ext cx="1022820" cy="938657"/>
            <a:chOff x="5547945" y="2521508"/>
            <a:chExt cx="1022820" cy="938657"/>
          </a:xfrm>
        </p:grpSpPr>
        <p:pic>
          <p:nvPicPr>
            <p:cNvPr id="125" name="Picture 10" descr="like dislike icon에 대한 이미지 검색결과">
              <a:extLst>
                <a:ext uri="{FF2B5EF4-FFF2-40B4-BE49-F238E27FC236}">
                  <a16:creationId xmlns:a16="http://schemas.microsoft.com/office/drawing/2014/main" id="{3416F77C-01FF-4380-B131-7D87B95C7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C432654-E7B2-4DDB-AC19-7DE743D66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27" name="Picture 4" descr="favorites icon png에 대한 이미지 검색결과">
              <a:extLst>
                <a:ext uri="{FF2B5EF4-FFF2-40B4-BE49-F238E27FC236}">
                  <a16:creationId xmlns:a16="http://schemas.microsoft.com/office/drawing/2014/main" id="{FC322B6A-4CC7-42B6-8AB9-504D7B1DA6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B7C45DC-CC90-4F15-BD1F-FB95A9A5E50D}"/>
              </a:ext>
            </a:extLst>
          </p:cNvPr>
          <p:cNvGrpSpPr/>
          <p:nvPr/>
        </p:nvGrpSpPr>
        <p:grpSpPr>
          <a:xfrm>
            <a:off x="7366331" y="3031052"/>
            <a:ext cx="1022820" cy="938657"/>
            <a:chOff x="5547945" y="2521508"/>
            <a:chExt cx="1022820" cy="938657"/>
          </a:xfrm>
        </p:grpSpPr>
        <p:pic>
          <p:nvPicPr>
            <p:cNvPr id="122" name="Picture 10" descr="like dislike icon에 대한 이미지 검색결과">
              <a:extLst>
                <a:ext uri="{FF2B5EF4-FFF2-40B4-BE49-F238E27FC236}">
                  <a16:creationId xmlns:a16="http://schemas.microsoft.com/office/drawing/2014/main" id="{F26E75AC-62B5-4B34-8BF0-12442CC04B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2740591E-67BC-4E06-BD13-0243BFD3E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24" name="Picture 4" descr="favorites icon png에 대한 이미지 검색결과">
              <a:extLst>
                <a:ext uri="{FF2B5EF4-FFF2-40B4-BE49-F238E27FC236}">
                  <a16:creationId xmlns:a16="http://schemas.microsoft.com/office/drawing/2014/main" id="{87B9ABFB-F391-47E5-909A-551F850AF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2640890-2628-4C93-AFD8-318FCD127107}"/>
              </a:ext>
            </a:extLst>
          </p:cNvPr>
          <p:cNvGrpSpPr/>
          <p:nvPr/>
        </p:nvGrpSpPr>
        <p:grpSpPr>
          <a:xfrm>
            <a:off x="6225340" y="3018047"/>
            <a:ext cx="1022820" cy="938657"/>
            <a:chOff x="5547945" y="2521508"/>
            <a:chExt cx="1022820" cy="938657"/>
          </a:xfrm>
        </p:grpSpPr>
        <p:pic>
          <p:nvPicPr>
            <p:cNvPr id="119" name="Picture 10" descr="like dislike icon에 대한 이미지 검색결과">
              <a:extLst>
                <a:ext uri="{FF2B5EF4-FFF2-40B4-BE49-F238E27FC236}">
                  <a16:creationId xmlns:a16="http://schemas.microsoft.com/office/drawing/2014/main" id="{5FBEE3F8-472D-47B6-AB3F-6E252A96DF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E4AB6FA3-DF1C-4A8E-8862-F97386178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21" name="Picture 4" descr="favorites icon png에 대한 이미지 검색결과">
              <a:extLst>
                <a:ext uri="{FF2B5EF4-FFF2-40B4-BE49-F238E27FC236}">
                  <a16:creationId xmlns:a16="http://schemas.microsoft.com/office/drawing/2014/main" id="{03EB46B4-10F9-4B8A-9692-524641C2B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13AC602-AA02-4713-BCAC-4B60CE2DB8CE}"/>
              </a:ext>
            </a:extLst>
          </p:cNvPr>
          <p:cNvGrpSpPr/>
          <p:nvPr/>
        </p:nvGrpSpPr>
        <p:grpSpPr>
          <a:xfrm>
            <a:off x="5049836" y="3015847"/>
            <a:ext cx="1022820" cy="938657"/>
            <a:chOff x="5547945" y="2521508"/>
            <a:chExt cx="1022820" cy="938657"/>
          </a:xfrm>
        </p:grpSpPr>
        <p:pic>
          <p:nvPicPr>
            <p:cNvPr id="116" name="Picture 10" descr="like dislike icon에 대한 이미지 검색결과">
              <a:extLst>
                <a:ext uri="{FF2B5EF4-FFF2-40B4-BE49-F238E27FC236}">
                  <a16:creationId xmlns:a16="http://schemas.microsoft.com/office/drawing/2014/main" id="{C90F98AB-CCAF-476B-9665-8F9F5E91BE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32B4FA6C-25A0-4A48-82DE-AE0FB59B4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18" name="Picture 4" descr="favorites icon png에 대한 이미지 검색결과">
              <a:extLst>
                <a:ext uri="{FF2B5EF4-FFF2-40B4-BE49-F238E27FC236}">
                  <a16:creationId xmlns:a16="http://schemas.microsoft.com/office/drawing/2014/main" id="{0F5D5837-9D2C-42BD-9C68-9E8774AB5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2A1E90E-8147-4EFE-B575-48668B07E9A3}"/>
              </a:ext>
            </a:extLst>
          </p:cNvPr>
          <p:cNvGrpSpPr/>
          <p:nvPr/>
        </p:nvGrpSpPr>
        <p:grpSpPr>
          <a:xfrm>
            <a:off x="5043115" y="4107634"/>
            <a:ext cx="1022820" cy="938657"/>
            <a:chOff x="5547945" y="2521508"/>
            <a:chExt cx="1022820" cy="938657"/>
          </a:xfrm>
        </p:grpSpPr>
        <p:pic>
          <p:nvPicPr>
            <p:cNvPr id="113" name="Picture 10" descr="like dislike icon에 대한 이미지 검색결과">
              <a:extLst>
                <a:ext uri="{FF2B5EF4-FFF2-40B4-BE49-F238E27FC236}">
                  <a16:creationId xmlns:a16="http://schemas.microsoft.com/office/drawing/2014/main" id="{70724183-3165-4018-A085-31CA5F34F4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8469A140-5E90-42F9-817E-91E7B5782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15" name="Picture 4" descr="favorites icon png에 대한 이미지 검색결과">
              <a:extLst>
                <a:ext uri="{FF2B5EF4-FFF2-40B4-BE49-F238E27FC236}">
                  <a16:creationId xmlns:a16="http://schemas.microsoft.com/office/drawing/2014/main" id="{4863CFB2-269C-43F3-91B1-F89AE7787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EAB55C0-1423-4DDE-8F76-81057BFD021F}"/>
              </a:ext>
            </a:extLst>
          </p:cNvPr>
          <p:cNvGrpSpPr/>
          <p:nvPr/>
        </p:nvGrpSpPr>
        <p:grpSpPr>
          <a:xfrm>
            <a:off x="6236745" y="4107634"/>
            <a:ext cx="1022820" cy="938657"/>
            <a:chOff x="5547945" y="2521508"/>
            <a:chExt cx="1022820" cy="938657"/>
          </a:xfrm>
        </p:grpSpPr>
        <p:pic>
          <p:nvPicPr>
            <p:cNvPr id="110" name="Picture 10" descr="like dislike icon에 대한 이미지 검색결과">
              <a:extLst>
                <a:ext uri="{FF2B5EF4-FFF2-40B4-BE49-F238E27FC236}">
                  <a16:creationId xmlns:a16="http://schemas.microsoft.com/office/drawing/2014/main" id="{1C44B2DD-2FDF-4BA2-B7E1-477F2F3C5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79149C43-7466-42CA-BFD7-06229762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12" name="Picture 4" descr="favorites icon png에 대한 이미지 검색결과">
              <a:extLst>
                <a:ext uri="{FF2B5EF4-FFF2-40B4-BE49-F238E27FC236}">
                  <a16:creationId xmlns:a16="http://schemas.microsoft.com/office/drawing/2014/main" id="{2F7B791C-718E-41A7-95F8-A5525EA857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5E111D-81D3-48F5-B9D1-24661007C262}"/>
              </a:ext>
            </a:extLst>
          </p:cNvPr>
          <p:cNvGrpSpPr/>
          <p:nvPr/>
        </p:nvGrpSpPr>
        <p:grpSpPr>
          <a:xfrm>
            <a:off x="7381104" y="4119027"/>
            <a:ext cx="1022820" cy="938657"/>
            <a:chOff x="5547945" y="2521508"/>
            <a:chExt cx="1022820" cy="938657"/>
          </a:xfrm>
        </p:grpSpPr>
        <p:pic>
          <p:nvPicPr>
            <p:cNvPr id="107" name="Picture 10" descr="like dislike icon에 대한 이미지 검색결과">
              <a:extLst>
                <a:ext uri="{FF2B5EF4-FFF2-40B4-BE49-F238E27FC236}">
                  <a16:creationId xmlns:a16="http://schemas.microsoft.com/office/drawing/2014/main" id="{8A6BB20B-E6D7-4C3B-8A8E-FF221E1219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A102C9FA-B875-476B-B41D-DA8AEF732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09" name="Picture 4" descr="favorites icon png에 대한 이미지 검색결과">
              <a:extLst>
                <a:ext uri="{FF2B5EF4-FFF2-40B4-BE49-F238E27FC236}">
                  <a16:creationId xmlns:a16="http://schemas.microsoft.com/office/drawing/2014/main" id="{735CFC0B-105F-49BD-848B-60D1E886EA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07676C6-D0CE-40B2-A630-0315A3DAB3AA}"/>
              </a:ext>
            </a:extLst>
          </p:cNvPr>
          <p:cNvCxnSpPr>
            <a:cxnSpLocks/>
            <a:endCxn id="128" idx="1"/>
          </p:cNvCxnSpPr>
          <p:nvPr/>
        </p:nvCxnSpPr>
        <p:spPr>
          <a:xfrm>
            <a:off x="2511698" y="2404082"/>
            <a:ext cx="4499950" cy="3054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BD00489-3C50-43EB-A55B-BC0450EA78D4}"/>
              </a:ext>
            </a:extLst>
          </p:cNvPr>
          <p:cNvSpPr/>
          <p:nvPr/>
        </p:nvSpPr>
        <p:spPr>
          <a:xfrm>
            <a:off x="3373391" y="1388684"/>
            <a:ext cx="2161548" cy="830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좋아요 또는 싫어요 버튼이 활성화 되는 모습</a:t>
            </a:r>
          </a:p>
        </p:txBody>
      </p:sp>
    </p:spTree>
    <p:extLst>
      <p:ext uri="{BB962C8B-B14F-4D97-AF65-F5344CB8AC3E}">
        <p14:creationId xmlns:p14="http://schemas.microsoft.com/office/powerpoint/2010/main" val="374187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9459" y="5674005"/>
            <a:ext cx="1543050" cy="273844"/>
          </a:xfrm>
        </p:spPr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800AA35-DBF7-437E-A435-565999A524C5}"/>
              </a:ext>
            </a:extLst>
          </p:cNvPr>
          <p:cNvSpPr txBox="1">
            <a:spLocks/>
          </p:cNvSpPr>
          <p:nvPr/>
        </p:nvSpPr>
        <p:spPr>
          <a:xfrm>
            <a:off x="251520" y="396099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95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/>
              <a:t>Use Case Diagram : </a:t>
            </a:r>
            <a:r>
              <a:rPr lang="ko-KR" altLang="en-US" dirty="0"/>
              <a:t>용어설명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34C9AB5-0A64-441F-B6A5-424A95102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376774"/>
              </p:ext>
            </p:extLst>
          </p:nvPr>
        </p:nvGraphicFramePr>
        <p:xfrm>
          <a:off x="695528" y="1669374"/>
          <a:ext cx="7830766" cy="4140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4218">
                  <a:extLst>
                    <a:ext uri="{9D8B030D-6E8A-4147-A177-3AD203B41FA5}">
                      <a16:colId xmlns:a16="http://schemas.microsoft.com/office/drawing/2014/main" val="1663138972"/>
                    </a:ext>
                  </a:extLst>
                </a:gridCol>
                <a:gridCol w="1337153">
                  <a:extLst>
                    <a:ext uri="{9D8B030D-6E8A-4147-A177-3AD203B41FA5}">
                      <a16:colId xmlns:a16="http://schemas.microsoft.com/office/drawing/2014/main" val="2872494245"/>
                    </a:ext>
                  </a:extLst>
                </a:gridCol>
                <a:gridCol w="5379395">
                  <a:extLst>
                    <a:ext uri="{9D8B030D-6E8A-4147-A177-3AD203B41FA5}">
                      <a16:colId xmlns:a16="http://schemas.microsoft.com/office/drawing/2014/main" val="589320922"/>
                    </a:ext>
                  </a:extLst>
                </a:gridCol>
              </a:tblGrid>
              <a:tr h="339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90175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Trip-Picker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+ Cherry picker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좋은 것만 골라가는 얌체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합성어로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개인에게 딱 맞는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추천 서비스를 제공하겠다는 의미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10612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국내 여행지 정보를 제공함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지역코드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INPUT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으로 이용하여 호출하며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그에 대한 응답으로 지역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이름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링크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위치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카테고리 분류 등의 정보를 제공받음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47873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여행정보집합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게시물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응답값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중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제공하는 정보들의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시각화 할 데이터의 원 소스에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 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제공받는 데이터로 구성됨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입장에서는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 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개에 대한 정보 단위에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17257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 시스템</a:t>
                      </a:r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 분배 용어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팀원들이 맡아 작성할 클래스의 대단위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엘레멘트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등을 포함하고 있는 가장 큰 설계 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알아보기 쉽게 따옴표와 볼드체로 구분함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좌측 예시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).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835818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(Personality)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가변 추천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허니문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잔잔한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짠내투어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각각의 테마에 맞게 구성된 카테고리 가중치의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퍼스널리티를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선택한 사람들의 피드백이 증가할 수록 해당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퍼스널리티를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선택한 사용자의 이용 패턴을 정확하게 묘사하도록 설계함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58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2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후 메인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F9B142-F23F-4E03-9A4D-CC6D4B733337}"/>
              </a:ext>
            </a:extLst>
          </p:cNvPr>
          <p:cNvSpPr/>
          <p:nvPr/>
        </p:nvSpPr>
        <p:spPr>
          <a:xfrm>
            <a:off x="4961608" y="1202662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18CDB8-6EB1-4F3F-8FA2-4EA8263AFCED}"/>
              </a:ext>
            </a:extLst>
          </p:cNvPr>
          <p:cNvSpPr/>
          <p:nvPr/>
        </p:nvSpPr>
        <p:spPr>
          <a:xfrm>
            <a:off x="6028408" y="1320740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7218CA-58FC-4D5E-B71E-8EB947AD3514}"/>
              </a:ext>
            </a:extLst>
          </p:cNvPr>
          <p:cNvSpPr/>
          <p:nvPr/>
        </p:nvSpPr>
        <p:spPr>
          <a:xfrm>
            <a:off x="4961608" y="5376338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관련 이미지">
            <a:extLst>
              <a:ext uri="{FF2B5EF4-FFF2-40B4-BE49-F238E27FC236}">
                <a16:creationId xmlns:a16="http://schemas.microsoft.com/office/drawing/2014/main" id="{10893F1F-0B81-4214-B3D4-55AF02687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913" y="5538739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avorites icon png에 대한 이미지 검색결과">
            <a:extLst>
              <a:ext uri="{FF2B5EF4-FFF2-40B4-BE49-F238E27FC236}">
                <a16:creationId xmlns:a16="http://schemas.microsoft.com/office/drawing/2014/main" id="{CA5E11C2-3ABE-4C46-A3EF-CEDF6ACB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0" y="5527040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fresh icon png에 대한 이미지 검색결과">
            <a:extLst>
              <a:ext uri="{FF2B5EF4-FFF2-40B4-BE49-F238E27FC236}">
                <a16:creationId xmlns:a16="http://schemas.microsoft.com/office/drawing/2014/main" id="{FDB4EB6C-346B-4EB0-AD5B-9E996432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711" y="5528233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오버워치 전장에 대한 이미지 검색결과">
            <a:extLst>
              <a:ext uri="{FF2B5EF4-FFF2-40B4-BE49-F238E27FC236}">
                <a16:creationId xmlns:a16="http://schemas.microsoft.com/office/drawing/2014/main" id="{16AB7642-741D-424E-B47A-39D6D5DC6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48263" y="1885345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오버워치 전장에 대한 이미지 검색결과">
            <a:extLst>
              <a:ext uri="{FF2B5EF4-FFF2-40B4-BE49-F238E27FC236}">
                <a16:creationId xmlns:a16="http://schemas.microsoft.com/office/drawing/2014/main" id="{7DD8A375-FF7D-45DB-B400-3C9008D50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239619" y="1885344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오버워치 전장에 대한 이미지 검색결과">
            <a:extLst>
              <a:ext uri="{FF2B5EF4-FFF2-40B4-BE49-F238E27FC236}">
                <a16:creationId xmlns:a16="http://schemas.microsoft.com/office/drawing/2014/main" id="{A31690BE-35B8-4B1B-A334-0A2418DC7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49094" y="1898449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오버워치 전장에 대한 이미지 검색결과">
            <a:extLst>
              <a:ext uri="{FF2B5EF4-FFF2-40B4-BE49-F238E27FC236}">
                <a16:creationId xmlns:a16="http://schemas.microsoft.com/office/drawing/2014/main" id="{E8446E36-0BAB-4795-9896-E01196ADB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48263" y="2972628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오버워치 전장에 대한 이미지 검색결과">
            <a:extLst>
              <a:ext uri="{FF2B5EF4-FFF2-40B4-BE49-F238E27FC236}">
                <a16:creationId xmlns:a16="http://schemas.microsoft.com/office/drawing/2014/main" id="{70A8DC82-6E1B-4D42-90E3-44D8B85BC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239619" y="2972627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오버워치 전장에 대한 이미지 검색결과">
            <a:extLst>
              <a:ext uri="{FF2B5EF4-FFF2-40B4-BE49-F238E27FC236}">
                <a16:creationId xmlns:a16="http://schemas.microsoft.com/office/drawing/2014/main" id="{5C401F38-ACD1-491B-AACA-9B991E243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73866" y="2972626"/>
            <a:ext cx="1047592" cy="9335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오버워치 전장에 대한 이미지 검색결과">
            <a:extLst>
              <a:ext uri="{FF2B5EF4-FFF2-40B4-BE49-F238E27FC236}">
                <a16:creationId xmlns:a16="http://schemas.microsoft.com/office/drawing/2014/main" id="{4C9A8DB3-3D93-43CD-BB1E-89BAA7CAA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6205716" y="4043629"/>
            <a:ext cx="1047592" cy="9335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오버워치 전장에 대한 이미지 검색결과">
            <a:extLst>
              <a:ext uri="{FF2B5EF4-FFF2-40B4-BE49-F238E27FC236}">
                <a16:creationId xmlns:a16="http://schemas.microsoft.com/office/drawing/2014/main" id="{9961CFFA-BBCE-4CAC-AE54-5C94348E6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5054984" y="4063645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오버워치 전장에 대한 이미지 검색결과">
            <a:extLst>
              <a:ext uri="{FF2B5EF4-FFF2-40B4-BE49-F238E27FC236}">
                <a16:creationId xmlns:a16="http://schemas.microsoft.com/office/drawing/2014/main" id="{B10A3529-65FE-4E6C-8F55-75A259CF5A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73866" y="4046803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like dislike icon에 대한 이미지 검색결과">
            <a:extLst>
              <a:ext uri="{FF2B5EF4-FFF2-40B4-BE49-F238E27FC236}">
                <a16:creationId xmlns:a16="http://schemas.microsoft.com/office/drawing/2014/main" id="{1037BDA5-4DA3-4F11-98DA-6C3D33FBB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5820666" y="2549868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38DFF57-63CC-42B4-BB03-86D89D1C82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8263" y="2507755"/>
            <a:ext cx="250417" cy="309455"/>
          </a:xfrm>
          <a:prstGeom prst="rect">
            <a:avLst/>
          </a:prstGeom>
        </p:spPr>
      </p:pic>
      <p:pic>
        <p:nvPicPr>
          <p:cNvPr id="55" name="Picture 4" descr="favorites icon png에 대한 이미지 검색결과">
            <a:extLst>
              <a:ext uri="{FF2B5EF4-FFF2-40B4-BE49-F238E27FC236}">
                <a16:creationId xmlns:a16="http://schemas.microsoft.com/office/drawing/2014/main" id="{03DAEC44-CA67-4E8E-BA5A-AB03FFDCC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834" y="1911439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like dislike icon에 대한 이미지 검색결과">
            <a:extLst>
              <a:ext uri="{FF2B5EF4-FFF2-40B4-BE49-F238E27FC236}">
                <a16:creationId xmlns:a16="http://schemas.microsoft.com/office/drawing/2014/main" id="{2D7FF164-606D-41C1-9BD7-BBCDE5A05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7016796" y="2531808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27B4976-D761-45AD-ACCE-DC4655920F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4393" y="2489695"/>
            <a:ext cx="250417" cy="309455"/>
          </a:xfrm>
          <a:prstGeom prst="rect">
            <a:avLst/>
          </a:prstGeom>
        </p:spPr>
      </p:pic>
      <p:pic>
        <p:nvPicPr>
          <p:cNvPr id="52" name="Picture 4" descr="favorites icon png에 대한 이미지 검색결과">
            <a:extLst>
              <a:ext uri="{FF2B5EF4-FFF2-40B4-BE49-F238E27FC236}">
                <a16:creationId xmlns:a16="http://schemas.microsoft.com/office/drawing/2014/main" id="{D88231C3-592B-40EA-BCA4-844E6E9F5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964" y="1893379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 descr="like dislike icon에 대한 이미지 검색결과">
            <a:extLst>
              <a:ext uri="{FF2B5EF4-FFF2-40B4-BE49-F238E27FC236}">
                <a16:creationId xmlns:a16="http://schemas.microsoft.com/office/drawing/2014/main" id="{4AC67C3E-9F7D-45C6-A3D0-DE93DAA4E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8136207" y="2557861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EF60189-4C4B-4755-965B-E5289BF98E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3804" y="2515748"/>
            <a:ext cx="250417" cy="309455"/>
          </a:xfrm>
          <a:prstGeom prst="rect">
            <a:avLst/>
          </a:prstGeom>
        </p:spPr>
      </p:pic>
      <p:pic>
        <p:nvPicPr>
          <p:cNvPr id="49" name="Picture 4" descr="favorites icon png에 대한 이미지 검색결과">
            <a:extLst>
              <a:ext uri="{FF2B5EF4-FFF2-40B4-BE49-F238E27FC236}">
                <a16:creationId xmlns:a16="http://schemas.microsoft.com/office/drawing/2014/main" id="{7798A437-C46C-4FEB-BDA7-767CD092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375" y="1919432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like dislike icon에 대한 이미지 검색결과">
            <a:extLst>
              <a:ext uri="{FF2B5EF4-FFF2-40B4-BE49-F238E27FC236}">
                <a16:creationId xmlns:a16="http://schemas.microsoft.com/office/drawing/2014/main" id="{05A8F5BE-812D-4590-BC15-6EF61206F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8143882" y="3641915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A5B93F7-5E07-402D-9012-A278AD693A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1479" y="3599802"/>
            <a:ext cx="250417" cy="309455"/>
          </a:xfrm>
          <a:prstGeom prst="rect">
            <a:avLst/>
          </a:prstGeom>
        </p:spPr>
      </p:pic>
      <p:pic>
        <p:nvPicPr>
          <p:cNvPr id="46" name="Picture 4" descr="favorites icon png에 대한 이미지 검색결과">
            <a:extLst>
              <a:ext uri="{FF2B5EF4-FFF2-40B4-BE49-F238E27FC236}">
                <a16:creationId xmlns:a16="http://schemas.microsoft.com/office/drawing/2014/main" id="{FCF57035-B611-4FD6-BE56-3C1BBA40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50" y="3003486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like dislike icon에 대한 이미지 검색결과">
            <a:extLst>
              <a:ext uri="{FF2B5EF4-FFF2-40B4-BE49-F238E27FC236}">
                <a16:creationId xmlns:a16="http://schemas.microsoft.com/office/drawing/2014/main" id="{73EB651C-1F73-4B0E-A664-52C7841A0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7002891" y="3628910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D731505-9DD8-4D28-BBC3-53E6EAAFC6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0488" y="3586797"/>
            <a:ext cx="250417" cy="309455"/>
          </a:xfrm>
          <a:prstGeom prst="rect">
            <a:avLst/>
          </a:prstGeom>
        </p:spPr>
      </p:pic>
      <p:pic>
        <p:nvPicPr>
          <p:cNvPr id="43" name="Picture 4" descr="favorites icon png에 대한 이미지 검색결과">
            <a:extLst>
              <a:ext uri="{FF2B5EF4-FFF2-40B4-BE49-F238E27FC236}">
                <a16:creationId xmlns:a16="http://schemas.microsoft.com/office/drawing/2014/main" id="{06E28D9F-3C1F-4F52-B0A6-ABBEA0B54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059" y="2990481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like dislike icon에 대한 이미지 검색결과">
            <a:extLst>
              <a:ext uri="{FF2B5EF4-FFF2-40B4-BE49-F238E27FC236}">
                <a16:creationId xmlns:a16="http://schemas.microsoft.com/office/drawing/2014/main" id="{87DA576B-280A-4316-8D07-1366DAA59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5827387" y="3626710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9A65490-66F0-4FD7-87E5-A31F75DCCC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4984" y="3584597"/>
            <a:ext cx="250417" cy="309455"/>
          </a:xfrm>
          <a:prstGeom prst="rect">
            <a:avLst/>
          </a:prstGeom>
        </p:spPr>
      </p:pic>
      <p:pic>
        <p:nvPicPr>
          <p:cNvPr id="40" name="Picture 4" descr="favorites icon png에 대한 이미지 검색결과">
            <a:extLst>
              <a:ext uri="{FF2B5EF4-FFF2-40B4-BE49-F238E27FC236}">
                <a16:creationId xmlns:a16="http://schemas.microsoft.com/office/drawing/2014/main" id="{FD594854-0322-412A-84ED-5A1A978B6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555" y="2988281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like dislike icon에 대한 이미지 검색결과">
            <a:extLst>
              <a:ext uri="{FF2B5EF4-FFF2-40B4-BE49-F238E27FC236}">
                <a16:creationId xmlns:a16="http://schemas.microsoft.com/office/drawing/2014/main" id="{326E9435-02BF-4C63-A694-13103EBFB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5820666" y="4718497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B84F9D3-8D99-4730-98B8-8F0D2DC9A2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8263" y="4676384"/>
            <a:ext cx="250417" cy="309455"/>
          </a:xfrm>
          <a:prstGeom prst="rect">
            <a:avLst/>
          </a:prstGeom>
        </p:spPr>
      </p:pic>
      <p:pic>
        <p:nvPicPr>
          <p:cNvPr id="37" name="Picture 4" descr="favorites icon png에 대한 이미지 검색결과">
            <a:extLst>
              <a:ext uri="{FF2B5EF4-FFF2-40B4-BE49-F238E27FC236}">
                <a16:creationId xmlns:a16="http://schemas.microsoft.com/office/drawing/2014/main" id="{DEC42CA6-3BCF-463B-B911-892355BFF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834" y="4080068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like dislike icon에 대한 이미지 검색결과">
            <a:extLst>
              <a:ext uri="{FF2B5EF4-FFF2-40B4-BE49-F238E27FC236}">
                <a16:creationId xmlns:a16="http://schemas.microsoft.com/office/drawing/2014/main" id="{111D09C0-3AAF-49A1-81B4-18539E00A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7014296" y="4718497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198BEF2-1303-43C3-8AF1-A31B8AE495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1893" y="4676384"/>
            <a:ext cx="250417" cy="309455"/>
          </a:xfrm>
          <a:prstGeom prst="rect">
            <a:avLst/>
          </a:prstGeom>
        </p:spPr>
      </p:pic>
      <p:pic>
        <p:nvPicPr>
          <p:cNvPr id="34" name="Picture 4" descr="favorites icon png에 대한 이미지 검색결과">
            <a:extLst>
              <a:ext uri="{FF2B5EF4-FFF2-40B4-BE49-F238E27FC236}">
                <a16:creationId xmlns:a16="http://schemas.microsoft.com/office/drawing/2014/main" id="{8DC18FCF-5115-46C3-B706-F6A92277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464" y="4080068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like dislike icon에 대한 이미지 검색결과">
            <a:extLst>
              <a:ext uri="{FF2B5EF4-FFF2-40B4-BE49-F238E27FC236}">
                <a16:creationId xmlns:a16="http://schemas.microsoft.com/office/drawing/2014/main" id="{56C65466-E549-4C0E-9A24-6B8723815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8158655" y="4729890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920333F-230E-4D34-AC85-ECA513B62C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6252" y="4687777"/>
            <a:ext cx="250417" cy="309455"/>
          </a:xfrm>
          <a:prstGeom prst="rect">
            <a:avLst/>
          </a:prstGeom>
        </p:spPr>
      </p:pic>
      <p:pic>
        <p:nvPicPr>
          <p:cNvPr id="31" name="Picture 4" descr="favorites icon png에 대한 이미지 검색결과">
            <a:extLst>
              <a:ext uri="{FF2B5EF4-FFF2-40B4-BE49-F238E27FC236}">
                <a16:creationId xmlns:a16="http://schemas.microsoft.com/office/drawing/2014/main" id="{6C8C5174-33DF-4DAF-84DF-C856D9C1B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823" y="4091461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FF01475-8BCF-4DC4-B2F8-F6F31E3DB1DF}"/>
              </a:ext>
            </a:extLst>
          </p:cNvPr>
          <p:cNvGrpSpPr/>
          <p:nvPr/>
        </p:nvGrpSpPr>
        <p:grpSpPr>
          <a:xfrm>
            <a:off x="496288" y="1286108"/>
            <a:ext cx="3516959" cy="4758847"/>
            <a:chOff x="948408" y="1314422"/>
            <a:chExt cx="3516959" cy="4758847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069F88C-BF9E-4100-9795-CD3DE5F83E94}"/>
                </a:ext>
              </a:extLst>
            </p:cNvPr>
            <p:cNvSpPr/>
            <p:nvPr/>
          </p:nvSpPr>
          <p:spPr>
            <a:xfrm>
              <a:off x="948408" y="1314422"/>
              <a:ext cx="3516959" cy="47588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A7136C8-B37D-4903-B712-3592EB552314}"/>
                </a:ext>
              </a:extLst>
            </p:cNvPr>
            <p:cNvSpPr/>
            <p:nvPr/>
          </p:nvSpPr>
          <p:spPr>
            <a:xfrm>
              <a:off x="2015208" y="1432500"/>
              <a:ext cx="1371600" cy="2668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78CCE1E-D592-4A0F-A437-D91246FCAB27}"/>
                </a:ext>
              </a:extLst>
            </p:cNvPr>
            <p:cNvSpPr/>
            <p:nvPr/>
          </p:nvSpPr>
          <p:spPr>
            <a:xfrm>
              <a:off x="948408" y="5488098"/>
              <a:ext cx="3516959" cy="585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3" name="Picture 2" descr="관련 이미지">
              <a:extLst>
                <a:ext uri="{FF2B5EF4-FFF2-40B4-BE49-F238E27FC236}">
                  <a16:creationId xmlns:a16="http://schemas.microsoft.com/office/drawing/2014/main" id="{4E69192F-6BDC-47D2-887B-651D4ADB3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1713" y="5650499"/>
              <a:ext cx="278590" cy="27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4" descr="favorites icon png에 대한 이미지 검색결과">
              <a:extLst>
                <a:ext uri="{FF2B5EF4-FFF2-40B4-BE49-F238E27FC236}">
                  <a16:creationId xmlns:a16="http://schemas.microsoft.com/office/drawing/2014/main" id="{EBA32227-6ADB-4F0E-ACD1-D5717D4DA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670" y="5638800"/>
              <a:ext cx="241028" cy="24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6" descr="refresh icon png에 대한 이미지 검색결과">
              <a:extLst>
                <a:ext uri="{FF2B5EF4-FFF2-40B4-BE49-F238E27FC236}">
                  <a16:creationId xmlns:a16="http://schemas.microsoft.com/office/drawing/2014/main" id="{3629FA9E-D4D2-4173-9398-1F62B553F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511" y="5639993"/>
              <a:ext cx="244856" cy="24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F4A15454-402C-4D92-88B1-209A01F26C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199710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DC4EB339-AA6E-4583-8752-B11AEFD8C0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199710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A00B2437-AEE3-4E98-9F63-34F96692A3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35894" y="2010209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4814EE3-B641-4F50-A205-B2959CFCFE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3084388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152DE647-1C0D-471F-B48B-E6EDF689A1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3084387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793FAF73-B077-4228-B643-8E9AD3B676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3084386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5D1C427-11E9-4409-A7E3-918DAFCF36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415856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C975172F-65C9-4A0A-917F-CA387F3483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415856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9AA88993-E4CA-435E-9AB0-6D24F41672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4158563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6714A423-0C0E-4A36-BBEE-A48C074C37ED}"/>
                </a:ext>
              </a:extLst>
            </p:cNvPr>
            <p:cNvGrpSpPr/>
            <p:nvPr/>
          </p:nvGrpSpPr>
          <p:grpSpPr>
            <a:xfrm>
              <a:off x="1035063" y="2023199"/>
              <a:ext cx="1022820" cy="938657"/>
              <a:chOff x="1035063" y="2023199"/>
              <a:chExt cx="1022820" cy="938657"/>
            </a:xfrm>
          </p:grpSpPr>
          <p:pic>
            <p:nvPicPr>
              <p:cNvPr id="158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8C541D78-5C58-46E2-941C-3243776286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1807466" y="2661628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9" name="그림 158">
                <a:extLst>
                  <a:ext uri="{FF2B5EF4-FFF2-40B4-BE49-F238E27FC236}">
                    <a16:creationId xmlns:a16="http://schemas.microsoft.com/office/drawing/2014/main" id="{8EB13338-9756-401C-800C-228C0DAF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5063" y="2619515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60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A113E2D9-58DD-496A-BE35-1FBCE92BC5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634" y="2023199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43AFC499-2C1E-473C-AEA5-298628513D0C}"/>
                </a:ext>
              </a:extLst>
            </p:cNvPr>
            <p:cNvGrpSpPr/>
            <p:nvPr/>
          </p:nvGrpSpPr>
          <p:grpSpPr>
            <a:xfrm>
              <a:off x="2231193" y="2005139"/>
              <a:ext cx="1022820" cy="938657"/>
              <a:chOff x="5547945" y="2521508"/>
              <a:chExt cx="1022820" cy="938657"/>
            </a:xfrm>
          </p:grpSpPr>
          <p:pic>
            <p:nvPicPr>
              <p:cNvPr id="155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CF1619DF-75DD-4FAF-8E0E-E7EA3ADA85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6" name="그림 155">
                <a:extLst>
                  <a:ext uri="{FF2B5EF4-FFF2-40B4-BE49-F238E27FC236}">
                    <a16:creationId xmlns:a16="http://schemas.microsoft.com/office/drawing/2014/main" id="{C622052D-03C3-4E4D-A094-97B72BC2F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57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9B2E1E35-EC34-4FE4-80AC-9BEB73DCAB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2FE59466-E38A-4D3B-A1D5-9AFF4C7D3634}"/>
                </a:ext>
              </a:extLst>
            </p:cNvPr>
            <p:cNvGrpSpPr/>
            <p:nvPr/>
          </p:nvGrpSpPr>
          <p:grpSpPr>
            <a:xfrm>
              <a:off x="3350604" y="2031192"/>
              <a:ext cx="1022820" cy="938657"/>
              <a:chOff x="5547945" y="2521508"/>
              <a:chExt cx="1022820" cy="938657"/>
            </a:xfrm>
          </p:grpSpPr>
          <p:pic>
            <p:nvPicPr>
              <p:cNvPr id="152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6AD667FD-8E24-4CF6-ADAA-E318178386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3" name="그림 152">
                <a:extLst>
                  <a:ext uri="{FF2B5EF4-FFF2-40B4-BE49-F238E27FC236}">
                    <a16:creationId xmlns:a16="http://schemas.microsoft.com/office/drawing/2014/main" id="{AC3398F2-ADD7-4FD5-A509-FA52D1A56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54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BDE248E7-8F0E-424B-9F23-E77F21A97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93BD6DAD-8D98-457C-9515-3537D29E2A70}"/>
                </a:ext>
              </a:extLst>
            </p:cNvPr>
            <p:cNvGrpSpPr/>
            <p:nvPr/>
          </p:nvGrpSpPr>
          <p:grpSpPr>
            <a:xfrm>
              <a:off x="3358279" y="3115246"/>
              <a:ext cx="1022820" cy="938657"/>
              <a:chOff x="5547945" y="2521508"/>
              <a:chExt cx="1022820" cy="938657"/>
            </a:xfrm>
          </p:grpSpPr>
          <p:pic>
            <p:nvPicPr>
              <p:cNvPr id="149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1448D0E5-705A-42BE-A7CD-9710549225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56CF0A28-9378-4CD1-9F85-F6F7B6FEE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51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09F34B9B-7A2E-4C6E-A68B-3487D9C33A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BD8BD76E-2E29-4E9E-ABFA-F3EFAB036313}"/>
                </a:ext>
              </a:extLst>
            </p:cNvPr>
            <p:cNvGrpSpPr/>
            <p:nvPr/>
          </p:nvGrpSpPr>
          <p:grpSpPr>
            <a:xfrm>
              <a:off x="2217288" y="3102241"/>
              <a:ext cx="1022820" cy="938657"/>
              <a:chOff x="5547945" y="2521508"/>
              <a:chExt cx="1022820" cy="938657"/>
            </a:xfrm>
          </p:grpSpPr>
          <p:pic>
            <p:nvPicPr>
              <p:cNvPr id="146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EBC680AA-24C4-4884-8536-A45444CC8B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875334A4-905C-4A50-A579-964D2567E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48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8C44053A-6168-4B33-A29D-3A2AFE8BBF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D8E1AA2A-D339-4ED0-A46D-4B8062248466}"/>
                </a:ext>
              </a:extLst>
            </p:cNvPr>
            <p:cNvGrpSpPr/>
            <p:nvPr/>
          </p:nvGrpSpPr>
          <p:grpSpPr>
            <a:xfrm>
              <a:off x="1041784" y="3100041"/>
              <a:ext cx="1022820" cy="938657"/>
              <a:chOff x="5547945" y="2521508"/>
              <a:chExt cx="1022820" cy="938657"/>
            </a:xfrm>
          </p:grpSpPr>
          <p:pic>
            <p:nvPicPr>
              <p:cNvPr id="14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9CFCB094-0358-4D91-B6BD-91BCC2A5AE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535B0CD1-9933-4B29-915D-6FAECD4B5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4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4A61B987-B14B-4C3A-B2A8-04389AEDF8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066D0B5-DB09-4AB8-AC76-183AE48DEABC}"/>
                </a:ext>
              </a:extLst>
            </p:cNvPr>
            <p:cNvGrpSpPr/>
            <p:nvPr/>
          </p:nvGrpSpPr>
          <p:grpSpPr>
            <a:xfrm>
              <a:off x="1035063" y="4191828"/>
              <a:ext cx="1022820" cy="938657"/>
              <a:chOff x="5547945" y="2521508"/>
              <a:chExt cx="1022820" cy="938657"/>
            </a:xfrm>
          </p:grpSpPr>
          <p:pic>
            <p:nvPicPr>
              <p:cNvPr id="140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6248F9BB-08ED-4741-BC66-CC81176CCE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8904A8C4-7D65-471C-81C3-5FA598646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42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DEF2EA00-633D-4A77-8114-A06F9C9E38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DD46C782-A9CA-40C7-BDA4-9ECDDEF692A4}"/>
                </a:ext>
              </a:extLst>
            </p:cNvPr>
            <p:cNvGrpSpPr/>
            <p:nvPr/>
          </p:nvGrpSpPr>
          <p:grpSpPr>
            <a:xfrm>
              <a:off x="2228693" y="4191828"/>
              <a:ext cx="1022820" cy="938657"/>
              <a:chOff x="5547945" y="2521508"/>
              <a:chExt cx="1022820" cy="938657"/>
            </a:xfrm>
          </p:grpSpPr>
          <p:pic>
            <p:nvPicPr>
              <p:cNvPr id="137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3ED9038A-794F-47FD-B0F0-512A05871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C419D7D1-C43A-4598-98BA-B173E95AE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39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0C061D2C-7793-47FE-AE2F-F68AD7D1D8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3F29C9E7-D9F5-4F4F-ABB7-CC2C4DF99E61}"/>
                </a:ext>
              </a:extLst>
            </p:cNvPr>
            <p:cNvGrpSpPr/>
            <p:nvPr/>
          </p:nvGrpSpPr>
          <p:grpSpPr>
            <a:xfrm>
              <a:off x="3373052" y="4203221"/>
              <a:ext cx="1022820" cy="938657"/>
              <a:chOff x="5547945" y="2521508"/>
              <a:chExt cx="1022820" cy="938657"/>
            </a:xfrm>
          </p:grpSpPr>
          <p:pic>
            <p:nvPicPr>
              <p:cNvPr id="134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212F6A98-6F6D-4A46-8E92-40DF3E0A47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158E325F-9AA6-42B6-B5D3-18478AE594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36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4CD6E33A-22AE-4E1B-BC36-AB7FB904E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225A49C-D736-492D-9402-BBCD7005606F}"/>
              </a:ext>
            </a:extLst>
          </p:cNvPr>
          <p:cNvSpPr/>
          <p:nvPr/>
        </p:nvSpPr>
        <p:spPr>
          <a:xfrm>
            <a:off x="4213269" y="3117530"/>
            <a:ext cx="637983" cy="807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71FE696-BBB7-429D-8420-959283BFDFEF}"/>
              </a:ext>
            </a:extLst>
          </p:cNvPr>
          <p:cNvCxnSpPr>
            <a:cxnSpLocks/>
          </p:cNvCxnSpPr>
          <p:nvPr/>
        </p:nvCxnSpPr>
        <p:spPr>
          <a:xfrm flipV="1">
            <a:off x="3559611" y="4020519"/>
            <a:ext cx="1034319" cy="17475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2" descr="click hand png에 대한 이미지 검색결과">
            <a:extLst>
              <a:ext uri="{FF2B5EF4-FFF2-40B4-BE49-F238E27FC236}">
                <a16:creationId xmlns:a16="http://schemas.microsoft.com/office/drawing/2014/main" id="{FFBEC8C2-FA51-468A-B67F-A1651BA57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004" y="5693651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2FA2CBF-A597-417C-AD51-3A418947DEBD}"/>
              </a:ext>
            </a:extLst>
          </p:cNvPr>
          <p:cNvSpPr/>
          <p:nvPr/>
        </p:nvSpPr>
        <p:spPr>
          <a:xfrm>
            <a:off x="3429983" y="6299186"/>
            <a:ext cx="2284033" cy="328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새로고침</a:t>
            </a:r>
            <a:r>
              <a:rPr lang="ko-KR" altLang="en-US" dirty="0">
                <a:solidFill>
                  <a:schemeClr val="tx1"/>
                </a:solidFill>
              </a:rPr>
              <a:t> 버튼 클릭</a:t>
            </a:r>
          </a:p>
        </p:txBody>
      </p:sp>
    </p:spTree>
    <p:extLst>
      <p:ext uri="{BB962C8B-B14F-4D97-AF65-F5344CB8AC3E}">
        <p14:creationId xmlns:p14="http://schemas.microsoft.com/office/powerpoint/2010/main" val="4282725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C4EF75-443E-4812-95F7-48FD5E8E0E72}"/>
              </a:ext>
            </a:extLst>
          </p:cNvPr>
          <p:cNvGrpSpPr/>
          <p:nvPr/>
        </p:nvGrpSpPr>
        <p:grpSpPr>
          <a:xfrm>
            <a:off x="328648" y="1286108"/>
            <a:ext cx="3516959" cy="4758847"/>
            <a:chOff x="948408" y="1314422"/>
            <a:chExt cx="3516959" cy="475884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134B282-2FDE-4D25-AD21-8C7BD375437F}"/>
                </a:ext>
              </a:extLst>
            </p:cNvPr>
            <p:cNvSpPr/>
            <p:nvPr/>
          </p:nvSpPr>
          <p:spPr>
            <a:xfrm>
              <a:off x="948408" y="1314422"/>
              <a:ext cx="3516959" cy="47588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EE4C940-838A-49C3-AD3A-9D8F750787EE}"/>
                </a:ext>
              </a:extLst>
            </p:cNvPr>
            <p:cNvSpPr/>
            <p:nvPr/>
          </p:nvSpPr>
          <p:spPr>
            <a:xfrm>
              <a:off x="2015208" y="1432500"/>
              <a:ext cx="1371600" cy="2668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A6442E4-E15C-4AC0-9F6A-40B1954D8E0E}"/>
                </a:ext>
              </a:extLst>
            </p:cNvPr>
            <p:cNvSpPr/>
            <p:nvPr/>
          </p:nvSpPr>
          <p:spPr>
            <a:xfrm>
              <a:off x="948408" y="5488098"/>
              <a:ext cx="3516959" cy="585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 descr="관련 이미지">
              <a:extLst>
                <a:ext uri="{FF2B5EF4-FFF2-40B4-BE49-F238E27FC236}">
                  <a16:creationId xmlns:a16="http://schemas.microsoft.com/office/drawing/2014/main" id="{89A6D8FD-ABC3-4163-805F-276DFFF2D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1713" y="5650499"/>
              <a:ext cx="278590" cy="27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favorites icon png에 대한 이미지 검색결과">
              <a:extLst>
                <a:ext uri="{FF2B5EF4-FFF2-40B4-BE49-F238E27FC236}">
                  <a16:creationId xmlns:a16="http://schemas.microsoft.com/office/drawing/2014/main" id="{E82B0C8B-8036-4A4B-85C7-77F83015C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670" y="5638800"/>
              <a:ext cx="241028" cy="24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refresh icon png에 대한 이미지 검색결과">
              <a:extLst>
                <a:ext uri="{FF2B5EF4-FFF2-40B4-BE49-F238E27FC236}">
                  <a16:creationId xmlns:a16="http://schemas.microsoft.com/office/drawing/2014/main" id="{E0941842-8D2E-4495-A4A9-FC0EE8E9F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511" y="5639993"/>
              <a:ext cx="244856" cy="24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4D498CB3-7C00-4265-AC3E-AC0B773D65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199710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A164C803-FF38-4255-8879-4CEF53E6CB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199710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42EC039-4134-476F-80A4-25F588DDCF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35894" y="2010209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08C5F4F5-335E-4975-9B10-C11E209A1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3084388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DDB614C5-8A00-4FC5-83B3-2AF83507C8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3084387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E07EFFD-21AD-424F-A05A-5CAB779E69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3084386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9C41721B-C1CF-4D40-A1C3-7AE37E74A4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415856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CD35A484-5BB6-487F-962B-FE9D007D24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415856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D98DDF1F-0831-4C6D-A4D7-0A426AC3E5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4158563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0844283-A52E-423A-92D5-957018097FC7}"/>
                </a:ext>
              </a:extLst>
            </p:cNvPr>
            <p:cNvGrpSpPr/>
            <p:nvPr/>
          </p:nvGrpSpPr>
          <p:grpSpPr>
            <a:xfrm>
              <a:off x="1035063" y="2023199"/>
              <a:ext cx="1022820" cy="938657"/>
              <a:chOff x="1035063" y="2023199"/>
              <a:chExt cx="1022820" cy="938657"/>
            </a:xfrm>
          </p:grpSpPr>
          <p:pic>
            <p:nvPicPr>
              <p:cNvPr id="5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974BFEF0-5237-4B80-B99D-2117050F5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1807466" y="2661628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8C9ADF3-971A-4E3B-8323-EC09B2A4F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5063" y="2619515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5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F05444D9-0067-44DA-941B-8D364E2D8D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634" y="2023199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53FD047-9814-4626-BF9C-A894236ABE9D}"/>
                </a:ext>
              </a:extLst>
            </p:cNvPr>
            <p:cNvGrpSpPr/>
            <p:nvPr/>
          </p:nvGrpSpPr>
          <p:grpSpPr>
            <a:xfrm>
              <a:off x="2231193" y="2005139"/>
              <a:ext cx="1022820" cy="938657"/>
              <a:chOff x="5547945" y="2521508"/>
              <a:chExt cx="1022820" cy="938657"/>
            </a:xfrm>
          </p:grpSpPr>
          <p:pic>
            <p:nvPicPr>
              <p:cNvPr id="50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DE221B9B-3CC3-4861-B954-7382E27B6A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FD6BF95D-5408-4796-9CE3-41F7EA62C5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52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D89C94A2-F8F0-4E4C-BFD1-65A89FE899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2F1ECBE-7410-4640-A253-0550025F925D}"/>
                </a:ext>
              </a:extLst>
            </p:cNvPr>
            <p:cNvGrpSpPr/>
            <p:nvPr/>
          </p:nvGrpSpPr>
          <p:grpSpPr>
            <a:xfrm>
              <a:off x="3350604" y="2031192"/>
              <a:ext cx="1022820" cy="938657"/>
              <a:chOff x="5547945" y="2521508"/>
              <a:chExt cx="1022820" cy="938657"/>
            </a:xfrm>
          </p:grpSpPr>
          <p:pic>
            <p:nvPicPr>
              <p:cNvPr id="47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22E05B34-A852-4237-8E8A-586F034F98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D693EB7E-100C-4613-B586-6C8DECCA7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49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DDC25337-642A-4420-BD93-ADE4FEDDA3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208B535-D0E0-4301-9326-C3B6553B31A1}"/>
                </a:ext>
              </a:extLst>
            </p:cNvPr>
            <p:cNvGrpSpPr/>
            <p:nvPr/>
          </p:nvGrpSpPr>
          <p:grpSpPr>
            <a:xfrm>
              <a:off x="3358279" y="3115246"/>
              <a:ext cx="1022820" cy="938657"/>
              <a:chOff x="5547945" y="2521508"/>
              <a:chExt cx="1022820" cy="938657"/>
            </a:xfrm>
          </p:grpSpPr>
          <p:pic>
            <p:nvPicPr>
              <p:cNvPr id="44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B2F6E807-323B-4B9A-B286-FC6183786D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6289FEB6-5938-409D-A84F-2900E183E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46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BE550020-A1F7-4E99-96F6-B20E97314D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AD9DA66-33F3-421F-975A-AA86DEE1C275}"/>
                </a:ext>
              </a:extLst>
            </p:cNvPr>
            <p:cNvGrpSpPr/>
            <p:nvPr/>
          </p:nvGrpSpPr>
          <p:grpSpPr>
            <a:xfrm>
              <a:off x="2217288" y="3102241"/>
              <a:ext cx="1022820" cy="938657"/>
              <a:chOff x="5547945" y="2521508"/>
              <a:chExt cx="1022820" cy="938657"/>
            </a:xfrm>
          </p:grpSpPr>
          <p:pic>
            <p:nvPicPr>
              <p:cNvPr id="41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EA711B0F-7672-4040-935C-4211D2BB50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0F638AEA-75C2-4F54-832B-59556357D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43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5BE474E5-17CC-42B6-AA11-C914B6BE5F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F86A981-F83B-4EB0-8398-C66B605F7212}"/>
                </a:ext>
              </a:extLst>
            </p:cNvPr>
            <p:cNvGrpSpPr/>
            <p:nvPr/>
          </p:nvGrpSpPr>
          <p:grpSpPr>
            <a:xfrm>
              <a:off x="1041784" y="3100041"/>
              <a:ext cx="1022820" cy="938657"/>
              <a:chOff x="5547945" y="2521508"/>
              <a:chExt cx="1022820" cy="938657"/>
            </a:xfrm>
          </p:grpSpPr>
          <p:pic>
            <p:nvPicPr>
              <p:cNvPr id="38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D9BC7883-4035-455D-820B-C24F5E229C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C73CAD8-5937-4770-B37A-0EAE10DFE2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40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590E2011-09AD-4621-A796-7D1532EB86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3E23A36-3799-479C-ADAC-C196E35B8B66}"/>
                </a:ext>
              </a:extLst>
            </p:cNvPr>
            <p:cNvGrpSpPr/>
            <p:nvPr/>
          </p:nvGrpSpPr>
          <p:grpSpPr>
            <a:xfrm>
              <a:off x="1035063" y="4191828"/>
              <a:ext cx="1022820" cy="938657"/>
              <a:chOff x="5547945" y="2521508"/>
              <a:chExt cx="1022820" cy="938657"/>
            </a:xfrm>
          </p:grpSpPr>
          <p:pic>
            <p:nvPicPr>
              <p:cNvPr id="35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026E7DA0-3DC6-47E8-9F57-5AEC9D17FD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08EC41EF-91C1-4151-9F43-140E8F11B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37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B648A2AE-1D7F-42DB-9B5F-6E7884F5CA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20AE58E-DB0F-4BBF-AA5C-FDF5A5959954}"/>
                </a:ext>
              </a:extLst>
            </p:cNvPr>
            <p:cNvGrpSpPr/>
            <p:nvPr/>
          </p:nvGrpSpPr>
          <p:grpSpPr>
            <a:xfrm>
              <a:off x="2228693" y="4191828"/>
              <a:ext cx="1022820" cy="938657"/>
              <a:chOff x="5547945" y="2521508"/>
              <a:chExt cx="1022820" cy="938657"/>
            </a:xfrm>
          </p:grpSpPr>
          <p:pic>
            <p:nvPicPr>
              <p:cNvPr id="32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96B6F075-F6F4-417B-905B-A9769DC292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5CDABB19-DCA0-4EFF-9877-5DBAA3A5B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34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5155AF97-6819-4D9E-B840-EE6A3C59B7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0A558A9-16E1-430C-951B-A4F81DB321E2}"/>
                </a:ext>
              </a:extLst>
            </p:cNvPr>
            <p:cNvGrpSpPr/>
            <p:nvPr/>
          </p:nvGrpSpPr>
          <p:grpSpPr>
            <a:xfrm>
              <a:off x="3373052" y="4203221"/>
              <a:ext cx="1022820" cy="938657"/>
              <a:chOff x="5547945" y="2521508"/>
              <a:chExt cx="1022820" cy="938657"/>
            </a:xfrm>
          </p:grpSpPr>
          <p:pic>
            <p:nvPicPr>
              <p:cNvPr id="29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8EC385DB-77A3-406C-8D71-D09B235FA7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B9018A74-1BF3-4F96-86C5-D0FB61F69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31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ED26A00A-13B9-45E0-BBD0-799E9B7BE0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7" name="Picture 2" descr="click hand png에 대한 이미지 검색결과">
            <a:extLst>
              <a:ext uri="{FF2B5EF4-FFF2-40B4-BE49-F238E27FC236}">
                <a16:creationId xmlns:a16="http://schemas.microsoft.com/office/drawing/2014/main" id="{F8A8D460-B161-4524-9184-A6846E746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21" y="2135827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C7F9137-B8E9-4E16-BF56-8587571527FE}"/>
              </a:ext>
            </a:extLst>
          </p:cNvPr>
          <p:cNvSpPr txBox="1"/>
          <p:nvPr/>
        </p:nvSpPr>
        <p:spPr>
          <a:xfrm>
            <a:off x="3503247" y="1543354"/>
            <a:ext cx="138067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사진을 클릭할 경우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326A59-47C1-4DE1-A2CE-0ED753D49FD0}"/>
              </a:ext>
            </a:extLst>
          </p:cNvPr>
          <p:cNvGrpSpPr/>
          <p:nvPr/>
        </p:nvGrpSpPr>
        <p:grpSpPr>
          <a:xfrm>
            <a:off x="4697448" y="1281896"/>
            <a:ext cx="3516959" cy="4758847"/>
            <a:chOff x="4697448" y="1281896"/>
            <a:chExt cx="3516959" cy="4758847"/>
          </a:xfrm>
        </p:grpSpPr>
        <p:pic>
          <p:nvPicPr>
            <p:cNvPr id="69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FE538B3-813F-457D-A0C5-FC6F09438D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4812076" y="2393349"/>
              <a:ext cx="3275944" cy="2919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4C8BF22-43EC-4297-B9F0-333B9598AB66}"/>
                </a:ext>
              </a:extLst>
            </p:cNvPr>
            <p:cNvSpPr/>
            <p:nvPr/>
          </p:nvSpPr>
          <p:spPr>
            <a:xfrm>
              <a:off x="4697448" y="1281896"/>
              <a:ext cx="3516959" cy="47588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282917F-2E79-4D99-8AAD-568DDF55D70F}"/>
                </a:ext>
              </a:extLst>
            </p:cNvPr>
            <p:cNvSpPr/>
            <p:nvPr/>
          </p:nvSpPr>
          <p:spPr>
            <a:xfrm>
              <a:off x="5764248" y="1399974"/>
              <a:ext cx="1371600" cy="2668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F9EB943-F048-42D5-BEF1-F2039BD2820E}"/>
                </a:ext>
              </a:extLst>
            </p:cNvPr>
            <p:cNvSpPr/>
            <p:nvPr/>
          </p:nvSpPr>
          <p:spPr>
            <a:xfrm>
              <a:off x="4697448" y="5455572"/>
              <a:ext cx="3516959" cy="585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Picture 2" descr="관련 이미지">
              <a:extLst>
                <a:ext uri="{FF2B5EF4-FFF2-40B4-BE49-F238E27FC236}">
                  <a16:creationId xmlns:a16="http://schemas.microsoft.com/office/drawing/2014/main" id="{29346FF1-6163-445F-9B3F-252BB797E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0753" y="5617973"/>
              <a:ext cx="278590" cy="27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4" descr="favorites icon png에 대한 이미지 검색결과">
              <a:extLst>
                <a:ext uri="{FF2B5EF4-FFF2-40B4-BE49-F238E27FC236}">
                  <a16:creationId xmlns:a16="http://schemas.microsoft.com/office/drawing/2014/main" id="{C92BD672-1F91-4C3B-A04A-74513CE80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5710" y="5606274"/>
              <a:ext cx="241028" cy="24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" descr="refresh icon png에 대한 이미지 검색결과">
              <a:extLst>
                <a:ext uri="{FF2B5EF4-FFF2-40B4-BE49-F238E27FC236}">
                  <a16:creationId xmlns:a16="http://schemas.microsoft.com/office/drawing/2014/main" id="{4023DA70-3398-422C-8F6E-278C50E92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4551" y="5607467"/>
              <a:ext cx="244856" cy="24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91A2A311-83F7-4433-B788-26FFE1CFFA4B}"/>
                </a:ext>
              </a:extLst>
            </p:cNvPr>
            <p:cNvGrpSpPr/>
            <p:nvPr/>
          </p:nvGrpSpPr>
          <p:grpSpPr>
            <a:xfrm>
              <a:off x="6868101" y="4801943"/>
              <a:ext cx="1088193" cy="419711"/>
              <a:chOff x="5575516" y="2441534"/>
              <a:chExt cx="900494" cy="347316"/>
            </a:xfrm>
          </p:grpSpPr>
          <p:pic>
            <p:nvPicPr>
              <p:cNvPr id="10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73832B53-4019-4188-B460-21D0BBDF7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225593" y="2488622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9A173C90-BB55-4A16-9C52-C8411FEE4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05281" y="244153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0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63FBA244-AB6E-40A9-9A1A-D8DAEDB73D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9986FAC-F8D9-40FA-81AA-39E733C92756}"/>
                </a:ext>
              </a:extLst>
            </p:cNvPr>
            <p:cNvSpPr txBox="1"/>
            <p:nvPr/>
          </p:nvSpPr>
          <p:spPr>
            <a:xfrm>
              <a:off x="4812076" y="2134132"/>
              <a:ext cx="1380673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66</a:t>
              </a:r>
              <a:r>
                <a:rPr lang="ko-KR" altLang="en-US" sz="1050" dirty="0"/>
                <a:t>번 국도 노랑버전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04D6D18-B0FA-4172-9767-D5A4B81EAB5B}"/>
                </a:ext>
              </a:extLst>
            </p:cNvPr>
            <p:cNvSpPr txBox="1"/>
            <p:nvPr/>
          </p:nvSpPr>
          <p:spPr>
            <a:xfrm>
              <a:off x="6192749" y="2208844"/>
              <a:ext cx="1546400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서울시 마포구 신수동 정하상관 </a:t>
              </a:r>
              <a:r>
                <a:rPr lang="en-US" altLang="ko-KR" sz="600" dirty="0"/>
                <a:t>1032</a:t>
              </a:r>
              <a:r>
                <a:rPr lang="ko-KR" altLang="en-US" sz="600" dirty="0"/>
                <a:t>호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47B9E6F-8C91-484C-89FA-6E1377FEC799}"/>
                </a:ext>
              </a:extLst>
            </p:cNvPr>
            <p:cNvSpPr txBox="1"/>
            <p:nvPr/>
          </p:nvSpPr>
          <p:spPr>
            <a:xfrm>
              <a:off x="4934711" y="2702768"/>
              <a:ext cx="2804438" cy="18466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미국의 국도</a:t>
              </a:r>
              <a:r>
                <a:rPr lang="en-US" altLang="ko-KR" sz="600" dirty="0"/>
                <a:t>(US </a:t>
              </a:r>
              <a:r>
                <a:rPr lang="ko-KR" altLang="en-US" sz="600" dirty="0"/>
                <a:t>하이웨이</a:t>
              </a:r>
              <a:r>
                <a:rPr lang="en-US" altLang="ko-KR" sz="600" dirty="0"/>
                <a:t>) </a:t>
              </a:r>
              <a:r>
                <a:rPr lang="ko-KR" altLang="en-US" sz="600" dirty="0"/>
                <a:t>제</a:t>
              </a:r>
              <a:r>
                <a:rPr lang="en-US" altLang="ko-KR" sz="600" dirty="0"/>
                <a:t>66</a:t>
              </a:r>
              <a:r>
                <a:rPr lang="ko-KR" altLang="en-US" sz="600" dirty="0"/>
                <a:t>호선</a:t>
              </a:r>
              <a:r>
                <a:rPr lang="en-US" altLang="ko-KR" sz="600" dirty="0"/>
                <a:t>. </a:t>
              </a:r>
              <a:r>
                <a:rPr lang="ko-KR" altLang="en-US" sz="600" dirty="0" err="1"/>
                <a:t>일리노이주</a:t>
              </a:r>
              <a:r>
                <a:rPr lang="ko-KR" altLang="en-US" sz="600" dirty="0"/>
                <a:t> 시카고와 캘리포니아주 로스앤젤레스를 잇는 </a:t>
              </a:r>
              <a:r>
                <a:rPr lang="ko-KR" altLang="en-US" sz="600" dirty="0" err="1"/>
                <a:t>총연장</a:t>
              </a:r>
              <a:r>
                <a:rPr lang="ko-KR" altLang="en-US" sz="600" dirty="0"/>
                <a:t> </a:t>
              </a:r>
              <a:r>
                <a:rPr lang="en-US" altLang="ko-KR" sz="600" dirty="0"/>
                <a:t>3,940km</a:t>
              </a:r>
              <a:r>
                <a:rPr lang="ko-KR" altLang="en-US" sz="600" dirty="0"/>
                <a:t>의 </a:t>
              </a:r>
              <a:r>
                <a:rPr lang="ko-KR" altLang="en-US" sz="600" dirty="0" err="1"/>
                <a:t>일반국도였다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애리조나를 관통하여 시카고</a:t>
              </a:r>
              <a:r>
                <a:rPr lang="en-US" altLang="ko-KR" sz="600" dirty="0"/>
                <a:t>, LA, </a:t>
              </a:r>
              <a:r>
                <a:rPr lang="ko-KR" altLang="en-US" sz="600" dirty="0"/>
                <a:t>라스베가스 등 주요 도시를 잇는 서부의 </a:t>
              </a:r>
              <a:r>
                <a:rPr lang="ko-KR" altLang="en-US" sz="600" dirty="0" err="1"/>
                <a:t>축선</a:t>
              </a:r>
              <a:r>
                <a:rPr lang="ko-KR" altLang="en-US" sz="600" dirty="0"/>
                <a:t> 중 하나였다</a:t>
              </a:r>
              <a:r>
                <a:rPr lang="en-US" altLang="ko-KR" sz="600" dirty="0"/>
                <a:t>.</a:t>
              </a:r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특히 이 도로는 </a:t>
              </a:r>
              <a:r>
                <a:rPr lang="en-US" altLang="ko-KR" sz="600" dirty="0"/>
                <a:t>"Mother Road"</a:t>
              </a:r>
              <a:r>
                <a:rPr lang="ko-KR" altLang="en-US" sz="600" dirty="0"/>
                <a:t>라고도 부를 정도로 미국인들에게는 </a:t>
              </a:r>
              <a:r>
                <a:rPr lang="ko-KR" altLang="en-US" sz="600" dirty="0" err="1"/>
                <a:t>촌동네</a:t>
              </a:r>
              <a:r>
                <a:rPr lang="ko-KR" altLang="en-US" sz="600" dirty="0"/>
                <a:t> 향수 비슷한 문화코드로 자리매김하고 있는데</a:t>
              </a:r>
              <a:r>
                <a:rPr lang="en-US" altLang="ko-KR" sz="600" dirty="0"/>
                <a:t>, </a:t>
              </a:r>
              <a:r>
                <a:rPr lang="ko-KR" altLang="en-US" sz="600" dirty="0"/>
                <a:t>관련해서 </a:t>
              </a:r>
              <a:r>
                <a:rPr lang="ko-KR" altLang="en-US" sz="600" dirty="0" err="1"/>
                <a:t>냇</a:t>
              </a:r>
              <a:r>
                <a:rPr lang="ko-KR" altLang="en-US" sz="600" dirty="0"/>
                <a:t> 킹 콜의 노래 </a:t>
              </a:r>
              <a:r>
                <a:rPr lang="en-US" altLang="ko-KR" sz="600" dirty="0"/>
                <a:t>'Route 66'</a:t>
              </a:r>
              <a:r>
                <a:rPr lang="ko-KR" altLang="en-US" sz="600" dirty="0"/>
                <a:t>가 유명하다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이 노래는 리듬 앤 블루스의 명곡이라 엘비스 </a:t>
              </a:r>
              <a:r>
                <a:rPr lang="ko-KR" altLang="en-US" sz="600" dirty="0" err="1"/>
                <a:t>프레슬리</a:t>
              </a:r>
              <a:r>
                <a:rPr lang="ko-KR" altLang="en-US" sz="600" dirty="0"/>
                <a:t> 등 많은 가수가 커버하였다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심지어 미국을 밟아본 적도</a:t>
              </a:r>
              <a:r>
                <a:rPr lang="en-US" altLang="ko-KR" sz="600" dirty="0"/>
                <a:t>, </a:t>
              </a:r>
              <a:r>
                <a:rPr lang="ko-KR" altLang="en-US" sz="600" dirty="0"/>
                <a:t>저 도로를 들어본 적도 없는 한국인들이 맥주 파는 </a:t>
              </a:r>
              <a:r>
                <a:rPr lang="ko-KR" altLang="en-US" sz="600" dirty="0" err="1"/>
                <a:t>펍이나</a:t>
              </a:r>
              <a:r>
                <a:rPr lang="ko-KR" altLang="en-US" sz="600" dirty="0"/>
                <a:t> 재즈바에서 저 </a:t>
              </a:r>
              <a:r>
                <a:rPr lang="en-US" altLang="ko-KR" sz="600" dirty="0"/>
                <a:t>Route 66 </a:t>
              </a:r>
              <a:r>
                <a:rPr lang="ko-KR" altLang="en-US" sz="600" dirty="0"/>
                <a:t>간판은 소품으로 봐서 익숙할 정도</a:t>
              </a:r>
              <a:r>
                <a:rPr lang="en-US" altLang="ko-KR" sz="600" dirty="0"/>
                <a:t>. #</a:t>
              </a:r>
              <a:r>
                <a:rPr lang="ko-KR" altLang="en-US" sz="600" dirty="0"/>
                <a:t>영문 위키피디아의 노래 설명</a:t>
              </a:r>
            </a:p>
            <a:p>
              <a:pPr algn="ctr"/>
              <a:endParaRPr lang="ko-KR" altLang="en-US" sz="600" dirty="0"/>
            </a:p>
            <a:p>
              <a:pPr algn="ctr"/>
              <a:r>
                <a:rPr lang="ko-KR" altLang="en-US" sz="600" dirty="0"/>
                <a:t>이러한 문화적 이유로 인해 </a:t>
              </a:r>
              <a:r>
                <a:rPr lang="en-US" altLang="ko-KR" sz="600" dirty="0"/>
                <a:t>2000</a:t>
              </a:r>
              <a:r>
                <a:rPr lang="ko-KR" altLang="en-US" sz="600" dirty="0"/>
                <a:t>년대 들어 국도 전 구간이 복원되었다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복원되었다는 말에서 보듯 원래는 </a:t>
              </a:r>
              <a:r>
                <a:rPr lang="en-US" altLang="ko-KR" sz="600" dirty="0"/>
                <a:t>44</a:t>
              </a:r>
              <a:r>
                <a:rPr lang="ko-KR" altLang="en-US" sz="600" dirty="0"/>
                <a:t>번 고속도로</a:t>
              </a:r>
              <a:r>
                <a:rPr lang="en-US" altLang="ko-KR" sz="600" dirty="0"/>
                <a:t>(</a:t>
              </a:r>
              <a:r>
                <a:rPr lang="ko-KR" altLang="en-US" sz="600" dirty="0" err="1"/>
                <a:t>인터스테이트</a:t>
              </a:r>
              <a:r>
                <a:rPr lang="ko-KR" altLang="en-US" sz="600" dirty="0"/>
                <a:t> 하이웨이</a:t>
              </a:r>
              <a:r>
                <a:rPr lang="en-US" altLang="ko-KR" sz="600" dirty="0"/>
                <a:t>)</a:t>
              </a:r>
              <a:r>
                <a:rPr lang="ko-KR" altLang="en-US" sz="600" dirty="0"/>
                <a:t>가 개통된 후 구간구간이 뚝뚝 끊기고 전체적으로 교통량이 줄어 결국 </a:t>
              </a:r>
              <a:r>
                <a:rPr lang="en-US" altLang="ko-KR" sz="600" dirty="0"/>
                <a:t>1985</a:t>
              </a:r>
              <a:r>
                <a:rPr lang="ko-KR" altLang="en-US" sz="600" dirty="0"/>
                <a:t>년 </a:t>
              </a:r>
              <a:r>
                <a:rPr lang="en-US" altLang="ko-KR" sz="600" dirty="0"/>
                <a:t>6</a:t>
              </a:r>
              <a:r>
                <a:rPr lang="ko-KR" altLang="en-US" sz="600" dirty="0"/>
                <a:t>월 </a:t>
              </a:r>
              <a:r>
                <a:rPr lang="en-US" altLang="ko-KR" sz="600" dirty="0"/>
                <a:t>26</a:t>
              </a:r>
              <a:r>
                <a:rPr lang="ko-KR" altLang="en-US" sz="600" dirty="0"/>
                <a:t>일부로 국도지정 </a:t>
              </a:r>
              <a:r>
                <a:rPr lang="ko-KR" altLang="en-US" sz="600" dirty="0" err="1"/>
                <a:t>해제되었었다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게다가 이 </a:t>
              </a:r>
              <a:r>
                <a:rPr lang="en-US" altLang="ko-KR" sz="600" dirty="0"/>
                <a:t>44</a:t>
              </a:r>
              <a:r>
                <a:rPr lang="ko-KR" altLang="en-US" sz="600" dirty="0"/>
                <a:t>번 </a:t>
              </a:r>
              <a:r>
                <a:rPr lang="ko-KR" altLang="en-US" sz="600" dirty="0" err="1"/>
                <a:t>인터스테이트</a:t>
              </a:r>
              <a:r>
                <a:rPr lang="ko-KR" altLang="en-US" sz="600" dirty="0"/>
                <a:t> 하이웨이는 미국 최초의 고속도로이기도 하다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그러나 한 시대의 문화적 아이콘이 사람들에게 주는 정서적 영감은 대단한 것이어서</a:t>
              </a:r>
              <a:r>
                <a:rPr lang="en-US" altLang="ko-KR" sz="600" dirty="0"/>
                <a:t>, 2003</a:t>
              </a:r>
              <a:r>
                <a:rPr lang="ko-KR" altLang="en-US" sz="600" dirty="0"/>
                <a:t>년에는 전 구간 복원이 완료되어 주로 관광객이나 옛 추억을 떠올리려는 미국인들이 여전히 이 도로를 이용하고 있다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이런 사정을 담은 영상물이 바로 디즈니의 카</a:t>
              </a:r>
              <a:r>
                <a:rPr lang="en-US" altLang="ko-KR" sz="600" dirty="0"/>
                <a:t>(</a:t>
              </a:r>
              <a:r>
                <a:rPr lang="ko-KR" altLang="en-US" sz="600" dirty="0"/>
                <a:t>애니메이션</a:t>
              </a:r>
              <a:r>
                <a:rPr lang="en-US" altLang="ko-KR" sz="600" dirty="0"/>
                <a:t>).[1]</a:t>
              </a:r>
              <a:endParaRPr lang="ko-KR" altLang="en-US" sz="6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A8F4AB6-7F00-4BA6-B932-953114FAED4D}"/>
                </a:ext>
              </a:extLst>
            </p:cNvPr>
            <p:cNvSpPr txBox="1"/>
            <p:nvPr/>
          </p:nvSpPr>
          <p:spPr>
            <a:xfrm>
              <a:off x="4934711" y="4641599"/>
              <a:ext cx="1546400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연관 관광지</a:t>
              </a:r>
            </a:p>
          </p:txBody>
        </p:sp>
        <p:pic>
          <p:nvPicPr>
            <p:cNvPr id="116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D46FF99A-FD86-4CFB-A93E-1DD7D2BEA2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4954571" y="4928742"/>
              <a:ext cx="374101" cy="333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1744D189-6041-4B2A-805E-70B08FC8D3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5573657" y="4907904"/>
              <a:ext cx="346135" cy="308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052AC775-0DCB-4123-BA63-425507B7B8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6120407" y="4922603"/>
              <a:ext cx="329641" cy="293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A8EE900-2E28-44FA-96DF-DA2731A43305}"/>
              </a:ext>
            </a:extLst>
          </p:cNvPr>
          <p:cNvCxnSpPr>
            <a:cxnSpLocks/>
          </p:cNvCxnSpPr>
          <p:nvPr/>
        </p:nvCxnSpPr>
        <p:spPr>
          <a:xfrm>
            <a:off x="3450607" y="2393349"/>
            <a:ext cx="18892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157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169270"/>
              </p:ext>
            </p:extLst>
          </p:nvPr>
        </p:nvGraphicFramePr>
        <p:xfrm>
          <a:off x="447472" y="914401"/>
          <a:ext cx="8387858" cy="49506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840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8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사용자가 저장한 여행지를 다시 보고 관리할 수 있는 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로그인하고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나의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즐겨찾는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버튼을 클릭한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11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903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baseline="0" dirty="0">
                          <a:effectLst/>
                        </a:rPr>
                        <a:t>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effectLst/>
                        </a:rPr>
                        <a:t>추천관광지 메인 화면</a:t>
                      </a:r>
                      <a:r>
                        <a:rPr lang="en-US" altLang="ko-KR" sz="1100" b="0" kern="100" baseline="0" dirty="0"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에서 나의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여행지 버튼을 눌렀을</a:t>
                      </a:r>
                      <a:r>
                        <a:rPr lang="en-US" altLang="ko-KR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경우 시작하는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케이스이다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목록 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1.1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저장한 게시물의 정보들을 최근 저장한 순서대로 불러와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메인 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에 출력한다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상세 정보 조회하기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상세 정보 출력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메인 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게시물의 사진 부분을 클릭하면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새창을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생성해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게시물의 상세 정보를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상세화면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2.2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 피드백 기능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싫어요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좋아요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좋아요 버튼을 활성화한 버튼으로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싫어요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싫어요 버튼을 활성화 상태로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 사용자 피드백 값 알고리즘에 반영하기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로직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상세보기에서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대해서  추천 관광지 조회하기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Use Case Spec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대한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시스템 내 </a:t>
                      </a:r>
                      <a:r>
                        <a:rPr lang="ko-KR" altLang="en-US" sz="1100" b="0" kern="10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부가설명 참조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2.4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삭제하기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이미 활성화된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 게시물이므로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버튼을 클릭하면 시스템은 즐겨찾기 버튼을 비활성화하고 게시물 정보를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(AF2 )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3466C58-7DC3-47A4-8DAA-627787C695F1}"/>
              </a:ext>
            </a:extLst>
          </p:cNvPr>
          <p:cNvSpPr/>
          <p:nvPr/>
        </p:nvSpPr>
        <p:spPr>
          <a:xfrm>
            <a:off x="447472" y="5865086"/>
            <a:ext cx="8387858" cy="922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#</a:t>
            </a:r>
            <a:r>
              <a:rPr lang="ko-KR" altLang="en-US" sz="1100" dirty="0">
                <a:solidFill>
                  <a:schemeClr val="tx1"/>
                </a:solidFill>
              </a:rPr>
              <a:t>부가설명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2.2.1  </a:t>
            </a:r>
            <a:r>
              <a:rPr lang="ko-KR" altLang="en-US" sz="1100" dirty="0">
                <a:solidFill>
                  <a:schemeClr val="tx1"/>
                </a:solidFill>
              </a:rPr>
              <a:t>    </a:t>
            </a:r>
            <a:r>
              <a:rPr lang="ko-KR" altLang="en-US" sz="1100" kern="100" dirty="0">
                <a:solidFill>
                  <a:srgbClr val="00B0F0"/>
                </a:solidFill>
              </a:rPr>
              <a:t>시스템은</a:t>
            </a:r>
            <a:r>
              <a:rPr lang="ko-KR" altLang="en-US" sz="1100" kern="100" dirty="0">
                <a:solidFill>
                  <a:schemeClr val="dk1"/>
                </a:solidFill>
              </a:rPr>
              <a:t>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새로고침</a:t>
            </a:r>
            <a:r>
              <a:rPr lang="ko-KR" altLang="en-US" sz="1100" kern="100" dirty="0">
                <a:solidFill>
                  <a:schemeClr val="dk1"/>
                </a:solidFill>
              </a:rPr>
              <a:t> 후 재 클릭</a:t>
            </a:r>
            <a:r>
              <a:rPr lang="en-US" altLang="ko-KR" sz="1100" kern="100" dirty="0">
                <a:solidFill>
                  <a:schemeClr val="dk1"/>
                </a:solidFill>
              </a:rPr>
              <a:t>(step 3.1) </a:t>
            </a:r>
            <a:r>
              <a:rPr lang="ko-KR" altLang="en-US" sz="1100" kern="100" dirty="0">
                <a:solidFill>
                  <a:schemeClr val="dk1"/>
                </a:solidFill>
              </a:rPr>
              <a:t>서브 플로우가 </a:t>
            </a:r>
            <a:r>
              <a:rPr lang="ko-KR" altLang="en-US" sz="1100" kern="100" dirty="0">
                <a:solidFill>
                  <a:srgbClr val="FF0000"/>
                </a:solidFill>
              </a:rPr>
              <a:t>수행되면 시스템 내 </a:t>
            </a:r>
            <a:r>
              <a:rPr lang="ko-KR" altLang="en-US" sz="1100" kern="100" dirty="0" err="1">
                <a:solidFill>
                  <a:srgbClr val="FF0000"/>
                </a:solidFill>
              </a:rPr>
              <a:t>퍼스널리티의</a:t>
            </a:r>
            <a:r>
              <a:rPr lang="ko-KR" altLang="en-US" sz="1100" kern="100" dirty="0">
                <a:solidFill>
                  <a:srgbClr val="FF0000"/>
                </a:solidFill>
              </a:rPr>
              <a:t> 카테고리 별 가중치 조정 수식 입력 값 업데이트</a:t>
            </a:r>
            <a:r>
              <a:rPr lang="en-US" altLang="ko-KR" sz="1100" kern="100" dirty="0">
                <a:solidFill>
                  <a:srgbClr val="FF0000"/>
                </a:solidFill>
              </a:rPr>
              <a:t>(step 3.2)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서브플로우에</a:t>
            </a:r>
            <a:r>
              <a:rPr lang="ko-KR" altLang="en-US" sz="1100" kern="100" dirty="0">
                <a:solidFill>
                  <a:schemeClr val="dk1"/>
                </a:solidFill>
              </a:rPr>
              <a:t> 사용된 수식의 변인 중 하나인 사용자가 속한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퍼스널리티의</a:t>
            </a:r>
            <a:r>
              <a:rPr lang="ko-KR" altLang="en-US" sz="1100" kern="100" dirty="0">
                <a:solidFill>
                  <a:schemeClr val="dk1"/>
                </a:solidFill>
              </a:rPr>
              <a:t> 게시물 좋아요 수 총 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증가시키고</a:t>
            </a:r>
            <a:r>
              <a:rPr lang="en-US" altLang="ko-KR" sz="1100" kern="100" dirty="0">
                <a:solidFill>
                  <a:schemeClr val="dk1"/>
                </a:solidFill>
              </a:rPr>
              <a:t>, </a:t>
            </a:r>
            <a:r>
              <a:rPr lang="ko-KR" altLang="en-US" sz="1100" kern="100" dirty="0">
                <a:solidFill>
                  <a:schemeClr val="dk1"/>
                </a:solidFill>
              </a:rPr>
              <a:t>해당 카테고리에 해당되는 게시물의 좋아요 수 총합을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증가시킨다</a:t>
            </a:r>
            <a:r>
              <a:rPr lang="en-US" altLang="ko-KR" sz="1100" kern="100" dirty="0">
                <a:solidFill>
                  <a:schemeClr val="dk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67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269252"/>
              </p:ext>
            </p:extLst>
          </p:nvPr>
        </p:nvGraphicFramePr>
        <p:xfrm>
          <a:off x="341376" y="1097280"/>
          <a:ext cx="8551104" cy="213662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관광지가 없을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아이템이 존재하지 않습니다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＇라는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해제한 관광지를 다시 즐겨찾기 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 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Basuc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flow 2.4.2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즐겨찾기상세화면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게시물의 비활성화된 즐겨찾기 버튼을 다시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관광지를 저장했습니다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게시물 정보를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309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34B282-2FDE-4D25-AD21-8C7BD375437F}"/>
              </a:ext>
            </a:extLst>
          </p:cNvPr>
          <p:cNvSpPr/>
          <p:nvPr/>
        </p:nvSpPr>
        <p:spPr>
          <a:xfrm>
            <a:off x="328648" y="1286108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E4C940-838A-49C3-AD3A-9D8F750787EE}"/>
              </a:ext>
            </a:extLst>
          </p:cNvPr>
          <p:cNvSpPr/>
          <p:nvPr/>
        </p:nvSpPr>
        <p:spPr>
          <a:xfrm>
            <a:off x="1395448" y="1404186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6442E4-E15C-4AC0-9F6A-40B1954D8E0E}"/>
              </a:ext>
            </a:extLst>
          </p:cNvPr>
          <p:cNvSpPr/>
          <p:nvPr/>
        </p:nvSpPr>
        <p:spPr>
          <a:xfrm>
            <a:off x="328648" y="5459784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관련 이미지">
            <a:extLst>
              <a:ext uri="{FF2B5EF4-FFF2-40B4-BE49-F238E27FC236}">
                <a16:creationId xmlns:a16="http://schemas.microsoft.com/office/drawing/2014/main" id="{89A6D8FD-ABC3-4163-805F-276DFFF2D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953" y="5622185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avorites icon png에 대한 이미지 검색결과">
            <a:extLst>
              <a:ext uri="{FF2B5EF4-FFF2-40B4-BE49-F238E27FC236}">
                <a16:creationId xmlns:a16="http://schemas.microsoft.com/office/drawing/2014/main" id="{E82B0C8B-8036-4A4B-85C7-77F83015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0" y="5610486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fresh icon png에 대한 이미지 검색결과">
            <a:extLst>
              <a:ext uri="{FF2B5EF4-FFF2-40B4-BE49-F238E27FC236}">
                <a16:creationId xmlns:a16="http://schemas.microsoft.com/office/drawing/2014/main" id="{E0941842-8D2E-4495-A4A9-FC0EE8E9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751" y="5611679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오버워치 전장에 대한 이미지 검색결과">
            <a:extLst>
              <a:ext uri="{FF2B5EF4-FFF2-40B4-BE49-F238E27FC236}">
                <a16:creationId xmlns:a16="http://schemas.microsoft.com/office/drawing/2014/main" id="{4D498CB3-7C00-4265-AC3E-AC0B773D6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415303" y="1968791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오버워치 전장에 대한 이미지 검색결과">
            <a:extLst>
              <a:ext uri="{FF2B5EF4-FFF2-40B4-BE49-F238E27FC236}">
                <a16:creationId xmlns:a16="http://schemas.microsoft.com/office/drawing/2014/main" id="{A164C803-FF38-4255-8879-4CEF53E6C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1606659" y="1968790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오버워치 전장에 대한 이미지 검색결과">
            <a:extLst>
              <a:ext uri="{FF2B5EF4-FFF2-40B4-BE49-F238E27FC236}">
                <a16:creationId xmlns:a16="http://schemas.microsoft.com/office/drawing/2014/main" id="{E42EC039-4134-476F-80A4-25F588DDCF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2716134" y="1981895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오버워치 전장에 대한 이미지 검색결과">
            <a:extLst>
              <a:ext uri="{FF2B5EF4-FFF2-40B4-BE49-F238E27FC236}">
                <a16:creationId xmlns:a16="http://schemas.microsoft.com/office/drawing/2014/main" id="{08C5F4F5-335E-4975-9B10-C11E209A1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415303" y="3056074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오버워치 전장에 대한 이미지 검색결과">
            <a:extLst>
              <a:ext uri="{FF2B5EF4-FFF2-40B4-BE49-F238E27FC236}">
                <a16:creationId xmlns:a16="http://schemas.microsoft.com/office/drawing/2014/main" id="{DDB614C5-8A00-4FC5-83B3-2AF83507C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1606659" y="3056073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오버워치 전장에 대한 이미지 검색결과">
            <a:extLst>
              <a:ext uri="{FF2B5EF4-FFF2-40B4-BE49-F238E27FC236}">
                <a16:creationId xmlns:a16="http://schemas.microsoft.com/office/drawing/2014/main" id="{EE07EFFD-21AD-424F-A05A-5CAB779E6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2740906" y="3056072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오버워치 전장에 대한 이미지 검색결과">
            <a:extLst>
              <a:ext uri="{FF2B5EF4-FFF2-40B4-BE49-F238E27FC236}">
                <a16:creationId xmlns:a16="http://schemas.microsoft.com/office/drawing/2014/main" id="{9C41721B-C1CF-4D40-A1C3-7AE37E74A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415303" y="4130251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오버워치 전장에 대한 이미지 검색결과">
            <a:extLst>
              <a:ext uri="{FF2B5EF4-FFF2-40B4-BE49-F238E27FC236}">
                <a16:creationId xmlns:a16="http://schemas.microsoft.com/office/drawing/2014/main" id="{CD35A484-5BB6-487F-962B-FE9D007D2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1606659" y="4130250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오버워치 전장에 대한 이미지 검색결과">
            <a:extLst>
              <a:ext uri="{FF2B5EF4-FFF2-40B4-BE49-F238E27FC236}">
                <a16:creationId xmlns:a16="http://schemas.microsoft.com/office/drawing/2014/main" id="{D98DDF1F-0831-4C6D-A4D7-0A426AC3E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2740906" y="4130249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844283-A52E-423A-92D5-957018097FC7}"/>
              </a:ext>
            </a:extLst>
          </p:cNvPr>
          <p:cNvGrpSpPr/>
          <p:nvPr/>
        </p:nvGrpSpPr>
        <p:grpSpPr>
          <a:xfrm>
            <a:off x="415303" y="1994885"/>
            <a:ext cx="1022820" cy="938657"/>
            <a:chOff x="1035063" y="2023199"/>
            <a:chExt cx="1022820" cy="938657"/>
          </a:xfrm>
        </p:grpSpPr>
        <p:pic>
          <p:nvPicPr>
            <p:cNvPr id="53" name="Picture 10" descr="like dislike icon에 대한 이미지 검색결과">
              <a:extLst>
                <a:ext uri="{FF2B5EF4-FFF2-40B4-BE49-F238E27FC236}">
                  <a16:creationId xmlns:a16="http://schemas.microsoft.com/office/drawing/2014/main" id="{974BFEF0-5237-4B80-B99D-2117050F5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1807466" y="2661628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18C9ADF3-971A-4E3B-8323-EC09B2A4F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35063" y="2619515"/>
              <a:ext cx="250417" cy="309455"/>
            </a:xfrm>
            <a:prstGeom prst="rect">
              <a:avLst/>
            </a:prstGeom>
          </p:spPr>
        </p:pic>
        <p:pic>
          <p:nvPicPr>
            <p:cNvPr id="55" name="Picture 4" descr="favorites icon png에 대한 이미지 검색결과">
              <a:extLst>
                <a:ext uri="{FF2B5EF4-FFF2-40B4-BE49-F238E27FC236}">
                  <a16:creationId xmlns:a16="http://schemas.microsoft.com/office/drawing/2014/main" id="{F05444D9-0067-44DA-941B-8D364E2D8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634" y="2023199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3FD047-9814-4626-BF9C-A894236ABE9D}"/>
              </a:ext>
            </a:extLst>
          </p:cNvPr>
          <p:cNvGrpSpPr/>
          <p:nvPr/>
        </p:nvGrpSpPr>
        <p:grpSpPr>
          <a:xfrm>
            <a:off x="1611433" y="1976825"/>
            <a:ext cx="1022820" cy="938657"/>
            <a:chOff x="5547945" y="2521508"/>
            <a:chExt cx="1022820" cy="938657"/>
          </a:xfrm>
        </p:grpSpPr>
        <p:pic>
          <p:nvPicPr>
            <p:cNvPr id="50" name="Picture 10" descr="like dislike icon에 대한 이미지 검색결과">
              <a:extLst>
                <a:ext uri="{FF2B5EF4-FFF2-40B4-BE49-F238E27FC236}">
                  <a16:creationId xmlns:a16="http://schemas.microsoft.com/office/drawing/2014/main" id="{DE221B9B-3CC3-4861-B954-7382E27B6A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FD6BF95D-5408-4796-9CE3-41F7EA62C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52" name="Picture 4" descr="favorites icon png에 대한 이미지 검색결과">
              <a:extLst>
                <a:ext uri="{FF2B5EF4-FFF2-40B4-BE49-F238E27FC236}">
                  <a16:creationId xmlns:a16="http://schemas.microsoft.com/office/drawing/2014/main" id="{D89C94A2-F8F0-4E4C-BFD1-65A89FE89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7" name="Picture 10" descr="like dislike icon에 대한 이미지 검색결과">
            <a:extLst>
              <a:ext uri="{FF2B5EF4-FFF2-40B4-BE49-F238E27FC236}">
                <a16:creationId xmlns:a16="http://schemas.microsoft.com/office/drawing/2014/main" id="{22E05B34-A852-4237-8E8A-586F034F9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3503247" y="2641307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693EB7E-100C-4613-B586-6C8DECCA7D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0844" y="2599194"/>
            <a:ext cx="250417" cy="30945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08B535-D0E0-4301-9326-C3B6553B31A1}"/>
              </a:ext>
            </a:extLst>
          </p:cNvPr>
          <p:cNvGrpSpPr/>
          <p:nvPr/>
        </p:nvGrpSpPr>
        <p:grpSpPr>
          <a:xfrm>
            <a:off x="2738519" y="3086932"/>
            <a:ext cx="1022820" cy="938657"/>
            <a:chOff x="5547945" y="2521508"/>
            <a:chExt cx="1022820" cy="938657"/>
          </a:xfrm>
        </p:grpSpPr>
        <p:pic>
          <p:nvPicPr>
            <p:cNvPr id="44" name="Picture 10" descr="like dislike icon에 대한 이미지 검색결과">
              <a:extLst>
                <a:ext uri="{FF2B5EF4-FFF2-40B4-BE49-F238E27FC236}">
                  <a16:creationId xmlns:a16="http://schemas.microsoft.com/office/drawing/2014/main" id="{B2F6E807-323B-4B9A-B286-FC6183786D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289FEB6-5938-409D-A84F-2900E183E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46" name="Picture 4" descr="favorites icon png에 대한 이미지 검색결과">
              <a:extLst>
                <a:ext uri="{FF2B5EF4-FFF2-40B4-BE49-F238E27FC236}">
                  <a16:creationId xmlns:a16="http://schemas.microsoft.com/office/drawing/2014/main" id="{BE550020-A1F7-4E99-96F6-B20E97314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D9DA66-33F3-421F-975A-AA86DEE1C275}"/>
              </a:ext>
            </a:extLst>
          </p:cNvPr>
          <p:cNvGrpSpPr/>
          <p:nvPr/>
        </p:nvGrpSpPr>
        <p:grpSpPr>
          <a:xfrm>
            <a:off x="1597528" y="3073927"/>
            <a:ext cx="1022820" cy="938657"/>
            <a:chOff x="5547945" y="2521508"/>
            <a:chExt cx="1022820" cy="938657"/>
          </a:xfrm>
        </p:grpSpPr>
        <p:pic>
          <p:nvPicPr>
            <p:cNvPr id="41" name="Picture 10" descr="like dislike icon에 대한 이미지 검색결과">
              <a:extLst>
                <a:ext uri="{FF2B5EF4-FFF2-40B4-BE49-F238E27FC236}">
                  <a16:creationId xmlns:a16="http://schemas.microsoft.com/office/drawing/2014/main" id="{EA711B0F-7672-4040-935C-4211D2BB5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F638AEA-75C2-4F54-832B-59556357D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43" name="Picture 4" descr="favorites icon png에 대한 이미지 검색결과">
              <a:extLst>
                <a:ext uri="{FF2B5EF4-FFF2-40B4-BE49-F238E27FC236}">
                  <a16:creationId xmlns:a16="http://schemas.microsoft.com/office/drawing/2014/main" id="{5BE474E5-17CC-42B6-AA11-C914B6BE5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F86A981-F83B-4EB0-8398-C66B605F7212}"/>
              </a:ext>
            </a:extLst>
          </p:cNvPr>
          <p:cNvGrpSpPr/>
          <p:nvPr/>
        </p:nvGrpSpPr>
        <p:grpSpPr>
          <a:xfrm>
            <a:off x="422024" y="3071727"/>
            <a:ext cx="1022820" cy="938657"/>
            <a:chOff x="5547945" y="2521508"/>
            <a:chExt cx="1022820" cy="938657"/>
          </a:xfrm>
        </p:grpSpPr>
        <p:pic>
          <p:nvPicPr>
            <p:cNvPr id="38" name="Picture 10" descr="like dislike icon에 대한 이미지 검색결과">
              <a:extLst>
                <a:ext uri="{FF2B5EF4-FFF2-40B4-BE49-F238E27FC236}">
                  <a16:creationId xmlns:a16="http://schemas.microsoft.com/office/drawing/2014/main" id="{D9BC7883-4035-455D-820B-C24F5E229C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C73CAD8-5937-4770-B37A-0EAE10DFE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40" name="Picture 4" descr="favorites icon png에 대한 이미지 검색결과">
              <a:extLst>
                <a:ext uri="{FF2B5EF4-FFF2-40B4-BE49-F238E27FC236}">
                  <a16:creationId xmlns:a16="http://schemas.microsoft.com/office/drawing/2014/main" id="{590E2011-09AD-4621-A796-7D1532EB86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E23A36-3799-479C-ADAC-C196E35B8B66}"/>
              </a:ext>
            </a:extLst>
          </p:cNvPr>
          <p:cNvGrpSpPr/>
          <p:nvPr/>
        </p:nvGrpSpPr>
        <p:grpSpPr>
          <a:xfrm>
            <a:off x="415303" y="4163514"/>
            <a:ext cx="1022820" cy="938657"/>
            <a:chOff x="5547945" y="2521508"/>
            <a:chExt cx="1022820" cy="938657"/>
          </a:xfrm>
        </p:grpSpPr>
        <p:pic>
          <p:nvPicPr>
            <p:cNvPr id="35" name="Picture 10" descr="like dislike icon에 대한 이미지 검색결과">
              <a:extLst>
                <a:ext uri="{FF2B5EF4-FFF2-40B4-BE49-F238E27FC236}">
                  <a16:creationId xmlns:a16="http://schemas.microsoft.com/office/drawing/2014/main" id="{026E7DA0-3DC6-47E8-9F57-5AEC9D17F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8EC41EF-91C1-4151-9F43-140E8F11B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37" name="Picture 4" descr="favorites icon png에 대한 이미지 검색결과">
              <a:extLst>
                <a:ext uri="{FF2B5EF4-FFF2-40B4-BE49-F238E27FC236}">
                  <a16:creationId xmlns:a16="http://schemas.microsoft.com/office/drawing/2014/main" id="{B648A2AE-1D7F-42DB-9B5F-6E7884F5CA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20AE58E-DB0F-4BBF-AA5C-FDF5A5959954}"/>
              </a:ext>
            </a:extLst>
          </p:cNvPr>
          <p:cNvGrpSpPr/>
          <p:nvPr/>
        </p:nvGrpSpPr>
        <p:grpSpPr>
          <a:xfrm>
            <a:off x="1608933" y="4163514"/>
            <a:ext cx="1022820" cy="938657"/>
            <a:chOff x="5547945" y="2521508"/>
            <a:chExt cx="1022820" cy="938657"/>
          </a:xfrm>
        </p:grpSpPr>
        <p:pic>
          <p:nvPicPr>
            <p:cNvPr id="32" name="Picture 10" descr="like dislike icon에 대한 이미지 검색결과">
              <a:extLst>
                <a:ext uri="{FF2B5EF4-FFF2-40B4-BE49-F238E27FC236}">
                  <a16:creationId xmlns:a16="http://schemas.microsoft.com/office/drawing/2014/main" id="{96B6F075-F6F4-417B-905B-A9769DC292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CDABB19-DCA0-4EFF-9877-5DBAA3A5B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34" name="Picture 4" descr="favorites icon png에 대한 이미지 검색결과">
              <a:extLst>
                <a:ext uri="{FF2B5EF4-FFF2-40B4-BE49-F238E27FC236}">
                  <a16:creationId xmlns:a16="http://schemas.microsoft.com/office/drawing/2014/main" id="{5155AF97-6819-4D9E-B840-EE6A3C59B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0A558A9-16E1-430C-951B-A4F81DB321E2}"/>
              </a:ext>
            </a:extLst>
          </p:cNvPr>
          <p:cNvGrpSpPr/>
          <p:nvPr/>
        </p:nvGrpSpPr>
        <p:grpSpPr>
          <a:xfrm>
            <a:off x="2753292" y="4174907"/>
            <a:ext cx="1022820" cy="938657"/>
            <a:chOff x="5547945" y="2521508"/>
            <a:chExt cx="1022820" cy="938657"/>
          </a:xfrm>
        </p:grpSpPr>
        <p:pic>
          <p:nvPicPr>
            <p:cNvPr id="29" name="Picture 10" descr="like dislike icon에 대한 이미지 검색결과">
              <a:extLst>
                <a:ext uri="{FF2B5EF4-FFF2-40B4-BE49-F238E27FC236}">
                  <a16:creationId xmlns:a16="http://schemas.microsoft.com/office/drawing/2014/main" id="{8EC385DB-77A3-406C-8D71-D09B235FA7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9018A74-1BF3-4F96-86C5-D0FB61F69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31" name="Picture 4" descr="favorites icon png에 대한 이미지 검색결과">
              <a:extLst>
                <a:ext uri="{FF2B5EF4-FFF2-40B4-BE49-F238E27FC236}">
                  <a16:creationId xmlns:a16="http://schemas.microsoft.com/office/drawing/2014/main" id="{ED26A00A-13B9-45E0-BBD0-799E9B7B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A8EE900-2E28-44FA-96DF-DA2731A43305}"/>
              </a:ext>
            </a:extLst>
          </p:cNvPr>
          <p:cNvCxnSpPr>
            <a:cxnSpLocks/>
          </p:cNvCxnSpPr>
          <p:nvPr/>
        </p:nvCxnSpPr>
        <p:spPr>
          <a:xfrm>
            <a:off x="1281149" y="5872367"/>
            <a:ext cx="29527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click hand png에 대한 이미지 검색결과">
            <a:extLst>
              <a:ext uri="{FF2B5EF4-FFF2-40B4-BE49-F238E27FC236}">
                <a16:creationId xmlns:a16="http://schemas.microsoft.com/office/drawing/2014/main" id="{F8A8D460-B161-4524-9184-A6846E746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7" y="5571892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C7F9137-B8E9-4E16-BF56-8587571527FE}"/>
              </a:ext>
            </a:extLst>
          </p:cNvPr>
          <p:cNvSpPr txBox="1"/>
          <p:nvPr/>
        </p:nvSpPr>
        <p:spPr>
          <a:xfrm>
            <a:off x="3652712" y="6182501"/>
            <a:ext cx="138067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즐겨찾기 버튼 클릭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525ACD0-49BE-448D-AA45-ADF0EBE92255}"/>
              </a:ext>
            </a:extLst>
          </p:cNvPr>
          <p:cNvSpPr/>
          <p:nvPr/>
        </p:nvSpPr>
        <p:spPr>
          <a:xfrm>
            <a:off x="4744571" y="1286108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F4F1C6F-232E-4E24-B13A-A15C0696BB79}"/>
              </a:ext>
            </a:extLst>
          </p:cNvPr>
          <p:cNvSpPr/>
          <p:nvPr/>
        </p:nvSpPr>
        <p:spPr>
          <a:xfrm>
            <a:off x="5811371" y="1404186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8C61BF1-24E7-4827-B8C5-60B7F25EAC03}"/>
              </a:ext>
            </a:extLst>
          </p:cNvPr>
          <p:cNvSpPr/>
          <p:nvPr/>
        </p:nvSpPr>
        <p:spPr>
          <a:xfrm>
            <a:off x="4744571" y="5459784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Picture 2" descr="관련 이미지">
            <a:extLst>
              <a:ext uri="{FF2B5EF4-FFF2-40B4-BE49-F238E27FC236}">
                <a16:creationId xmlns:a16="http://schemas.microsoft.com/office/drawing/2014/main" id="{A7A054C6-4DD7-4066-8E1D-B29785CA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876" y="5622185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favorites icon png에 대한 이미지 검색결과">
            <a:extLst>
              <a:ext uri="{FF2B5EF4-FFF2-40B4-BE49-F238E27FC236}">
                <a16:creationId xmlns:a16="http://schemas.microsoft.com/office/drawing/2014/main" id="{424C5947-4C50-450C-B8FF-BD93BD635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833" y="5610486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 descr="refresh icon png에 대한 이미지 검색결과">
            <a:extLst>
              <a:ext uri="{FF2B5EF4-FFF2-40B4-BE49-F238E27FC236}">
                <a16:creationId xmlns:a16="http://schemas.microsoft.com/office/drawing/2014/main" id="{E19724F6-11A9-486B-90DE-CCC5FE24C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674" y="5611679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오버워치 맵에 대한 이미지 검색결과">
            <a:extLst>
              <a:ext uri="{FF2B5EF4-FFF2-40B4-BE49-F238E27FC236}">
                <a16:creationId xmlns:a16="http://schemas.microsoft.com/office/drawing/2014/main" id="{4E0190EC-0CBB-4BDE-997D-C63E1AF01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446" y="1973828"/>
            <a:ext cx="976694" cy="9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오버워치 맵에 대한 이미지 검색결과">
            <a:extLst>
              <a:ext uri="{FF2B5EF4-FFF2-40B4-BE49-F238E27FC236}">
                <a16:creationId xmlns:a16="http://schemas.microsoft.com/office/drawing/2014/main" id="{E2449AF5-356E-4FB8-A140-EE2201C02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036" y="1992686"/>
            <a:ext cx="101002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오버워치 맵에 대한 이미지 검색결과">
            <a:extLst>
              <a:ext uri="{FF2B5EF4-FFF2-40B4-BE49-F238E27FC236}">
                <a16:creationId xmlns:a16="http://schemas.microsoft.com/office/drawing/2014/main" id="{B401BA65-202B-47D3-9F58-126C13A3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71" y="2002878"/>
            <a:ext cx="976694" cy="9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4" descr="오버워치 맵에 대한 이미지 검색결과">
            <a:extLst>
              <a:ext uri="{FF2B5EF4-FFF2-40B4-BE49-F238E27FC236}">
                <a16:creationId xmlns:a16="http://schemas.microsoft.com/office/drawing/2014/main" id="{A29F3056-87BE-4776-9F88-915F5808F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939" y="3118825"/>
            <a:ext cx="101002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favorites icon png에 대한 이미지 검색결과">
            <a:extLst>
              <a:ext uri="{FF2B5EF4-FFF2-40B4-BE49-F238E27FC236}">
                <a16:creationId xmlns:a16="http://schemas.microsoft.com/office/drawing/2014/main" id="{DDC25337-642A-4420-BD93-ADE4FEDDA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964" y="1997179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4" descr="favorites icon png에 대한 이미지 검색결과">
            <a:extLst>
              <a:ext uri="{FF2B5EF4-FFF2-40B4-BE49-F238E27FC236}">
                <a16:creationId xmlns:a16="http://schemas.microsoft.com/office/drawing/2014/main" id="{3DA79948-66FC-4BC1-A2D5-59D23BC7E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69" y="1992686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4" descr="favorites icon png에 대한 이미지 검색결과">
            <a:extLst>
              <a:ext uri="{FF2B5EF4-FFF2-40B4-BE49-F238E27FC236}">
                <a16:creationId xmlns:a16="http://schemas.microsoft.com/office/drawing/2014/main" id="{E781D325-4CB8-47D2-A81F-623244D4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064" y="2002878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4" descr="favorites icon png에 대한 이미지 검색결과">
            <a:extLst>
              <a:ext uri="{FF2B5EF4-FFF2-40B4-BE49-F238E27FC236}">
                <a16:creationId xmlns:a16="http://schemas.microsoft.com/office/drawing/2014/main" id="{44F13C74-67C6-435D-A415-63103344B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748" y="3150261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38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8" descr="오버워치 전장에 대한 이미지 검색결과">
            <a:extLst>
              <a:ext uri="{FF2B5EF4-FFF2-40B4-BE49-F238E27FC236}">
                <a16:creationId xmlns:a16="http://schemas.microsoft.com/office/drawing/2014/main" id="{ACD0B2E3-70D8-4D13-9E21-088AE8214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5298306" y="2407018"/>
            <a:ext cx="3275944" cy="291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7DA237-41B7-4348-82EC-6FF9BE43F001}"/>
              </a:ext>
            </a:extLst>
          </p:cNvPr>
          <p:cNvSpPr/>
          <p:nvPr/>
        </p:nvSpPr>
        <p:spPr>
          <a:xfrm>
            <a:off x="5183678" y="1295565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9D94251-A530-46B6-B341-8ACEBAA40966}"/>
              </a:ext>
            </a:extLst>
          </p:cNvPr>
          <p:cNvSpPr/>
          <p:nvPr/>
        </p:nvSpPr>
        <p:spPr>
          <a:xfrm>
            <a:off x="6250478" y="1413643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024DFAB-A1A6-44BE-97D8-D2F16108378E}"/>
              </a:ext>
            </a:extLst>
          </p:cNvPr>
          <p:cNvSpPr/>
          <p:nvPr/>
        </p:nvSpPr>
        <p:spPr>
          <a:xfrm>
            <a:off x="5183678" y="5469241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Picture 2" descr="관련 이미지">
            <a:extLst>
              <a:ext uri="{FF2B5EF4-FFF2-40B4-BE49-F238E27FC236}">
                <a16:creationId xmlns:a16="http://schemas.microsoft.com/office/drawing/2014/main" id="{4FE42888-DF2B-4AA8-B404-319D248F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983" y="5631642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favorites icon png에 대한 이미지 검색결과">
            <a:extLst>
              <a:ext uri="{FF2B5EF4-FFF2-40B4-BE49-F238E27FC236}">
                <a16:creationId xmlns:a16="http://schemas.microsoft.com/office/drawing/2014/main" id="{DFC23DAF-9C81-4679-8438-A603261AF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940" y="5619943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refresh icon png에 대한 이미지 검색결과">
            <a:extLst>
              <a:ext uri="{FF2B5EF4-FFF2-40B4-BE49-F238E27FC236}">
                <a16:creationId xmlns:a16="http://schemas.microsoft.com/office/drawing/2014/main" id="{A4071A48-88FA-455F-B2A8-51B35339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81" y="5621136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like dislike icon에 대한 이미지 검색결과">
            <a:extLst>
              <a:ext uri="{FF2B5EF4-FFF2-40B4-BE49-F238E27FC236}">
                <a16:creationId xmlns:a16="http://schemas.microsoft.com/office/drawing/2014/main" id="{E52B941D-5854-4A46-A28E-568C5DFFE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8139910" y="4872515"/>
            <a:ext cx="302614" cy="36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C407E06F-8E24-45A3-ABB3-0946985286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2832" y="4815612"/>
            <a:ext cx="302614" cy="373958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8EE7221B-C2C1-4937-84A9-FB2770C3FAC5}"/>
              </a:ext>
            </a:extLst>
          </p:cNvPr>
          <p:cNvSpPr txBox="1"/>
          <p:nvPr/>
        </p:nvSpPr>
        <p:spPr>
          <a:xfrm>
            <a:off x="5298306" y="2147801"/>
            <a:ext cx="138067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66</a:t>
            </a:r>
            <a:r>
              <a:rPr lang="ko-KR" altLang="en-US" sz="1050" dirty="0"/>
              <a:t>번 국도 노랑버전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53D5099-D1ED-45C9-A9F5-400713E3D9FE}"/>
              </a:ext>
            </a:extLst>
          </p:cNvPr>
          <p:cNvSpPr txBox="1"/>
          <p:nvPr/>
        </p:nvSpPr>
        <p:spPr>
          <a:xfrm>
            <a:off x="6678979" y="2222513"/>
            <a:ext cx="154640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서울시 마포구 신수동 정하상관 </a:t>
            </a:r>
            <a:r>
              <a:rPr lang="en-US" altLang="ko-KR" sz="600" dirty="0"/>
              <a:t>1032</a:t>
            </a:r>
            <a:r>
              <a:rPr lang="ko-KR" altLang="en-US" sz="600" dirty="0"/>
              <a:t>호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58CE82B-FEB1-42CE-87D6-3A3678619B4A}"/>
              </a:ext>
            </a:extLst>
          </p:cNvPr>
          <p:cNvSpPr txBox="1"/>
          <p:nvPr/>
        </p:nvSpPr>
        <p:spPr>
          <a:xfrm>
            <a:off x="5420941" y="2716437"/>
            <a:ext cx="2804438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미국의 국도</a:t>
            </a:r>
            <a:r>
              <a:rPr lang="en-US" altLang="ko-KR" sz="600" dirty="0">
                <a:solidFill>
                  <a:schemeClr val="bg1"/>
                </a:solidFill>
              </a:rPr>
              <a:t>(US </a:t>
            </a:r>
            <a:r>
              <a:rPr lang="ko-KR" altLang="en-US" sz="600" dirty="0">
                <a:solidFill>
                  <a:schemeClr val="bg1"/>
                </a:solidFill>
              </a:rPr>
              <a:t>하이웨이</a:t>
            </a:r>
            <a:r>
              <a:rPr lang="en-US" altLang="ko-KR" sz="600" dirty="0">
                <a:solidFill>
                  <a:schemeClr val="bg1"/>
                </a:solidFill>
              </a:rPr>
              <a:t>) </a:t>
            </a:r>
            <a:r>
              <a:rPr lang="ko-KR" altLang="en-US" sz="600" dirty="0">
                <a:solidFill>
                  <a:schemeClr val="bg1"/>
                </a:solidFill>
              </a:rPr>
              <a:t>제</a:t>
            </a:r>
            <a:r>
              <a:rPr lang="en-US" altLang="ko-KR" sz="600" dirty="0">
                <a:solidFill>
                  <a:schemeClr val="bg1"/>
                </a:solidFill>
              </a:rPr>
              <a:t>66</a:t>
            </a:r>
            <a:r>
              <a:rPr lang="ko-KR" altLang="en-US" sz="600" dirty="0">
                <a:solidFill>
                  <a:schemeClr val="bg1"/>
                </a:solidFill>
              </a:rPr>
              <a:t>호선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 err="1">
                <a:solidFill>
                  <a:schemeClr val="bg1"/>
                </a:solidFill>
              </a:rPr>
              <a:t>일리노이주</a:t>
            </a:r>
            <a:r>
              <a:rPr lang="ko-KR" altLang="en-US" sz="600" dirty="0">
                <a:solidFill>
                  <a:schemeClr val="bg1"/>
                </a:solidFill>
              </a:rPr>
              <a:t> 시카고와 캘리포니아주 로스앤젤레스를 잇는 </a:t>
            </a:r>
            <a:r>
              <a:rPr lang="ko-KR" altLang="en-US" sz="600" dirty="0" err="1">
                <a:solidFill>
                  <a:schemeClr val="bg1"/>
                </a:solidFill>
              </a:rPr>
              <a:t>총연장</a:t>
            </a:r>
            <a:r>
              <a:rPr lang="ko-KR" altLang="en-US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>
                <a:solidFill>
                  <a:schemeClr val="bg1"/>
                </a:solidFill>
              </a:rPr>
              <a:t>3,940km</a:t>
            </a:r>
            <a:r>
              <a:rPr lang="ko-KR" altLang="en-US" sz="600" dirty="0">
                <a:solidFill>
                  <a:schemeClr val="bg1"/>
                </a:solidFill>
              </a:rPr>
              <a:t>의 </a:t>
            </a:r>
            <a:r>
              <a:rPr lang="ko-KR" altLang="en-US" sz="600" dirty="0" err="1">
                <a:solidFill>
                  <a:schemeClr val="bg1"/>
                </a:solidFill>
              </a:rPr>
              <a:t>일반국도였다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애리조나를 관통하여 시카고</a:t>
            </a:r>
            <a:r>
              <a:rPr lang="en-US" altLang="ko-KR" sz="600" dirty="0">
                <a:solidFill>
                  <a:schemeClr val="bg1"/>
                </a:solidFill>
              </a:rPr>
              <a:t>, LA, </a:t>
            </a:r>
            <a:r>
              <a:rPr lang="ko-KR" altLang="en-US" sz="600" dirty="0">
                <a:solidFill>
                  <a:schemeClr val="bg1"/>
                </a:solidFill>
              </a:rPr>
              <a:t>라스베가스 등 주요 도시를 잇는 서부의 </a:t>
            </a:r>
            <a:r>
              <a:rPr lang="ko-KR" altLang="en-US" sz="600" dirty="0" err="1">
                <a:solidFill>
                  <a:schemeClr val="bg1"/>
                </a:solidFill>
              </a:rPr>
              <a:t>축선</a:t>
            </a:r>
            <a:r>
              <a:rPr lang="ko-KR" altLang="en-US" sz="600" dirty="0">
                <a:solidFill>
                  <a:schemeClr val="bg1"/>
                </a:solidFill>
              </a:rPr>
              <a:t> 중 하나였다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특히 이 도로는 </a:t>
            </a:r>
            <a:r>
              <a:rPr lang="en-US" altLang="ko-KR" sz="600" dirty="0">
                <a:solidFill>
                  <a:schemeClr val="bg1"/>
                </a:solidFill>
              </a:rPr>
              <a:t>"Mother Road"</a:t>
            </a:r>
            <a:r>
              <a:rPr lang="ko-KR" altLang="en-US" sz="600" dirty="0">
                <a:solidFill>
                  <a:schemeClr val="bg1"/>
                </a:solidFill>
              </a:rPr>
              <a:t>라고도 부를 정도로 미국인들에게는 </a:t>
            </a:r>
            <a:r>
              <a:rPr lang="ko-KR" altLang="en-US" sz="600" dirty="0" err="1">
                <a:solidFill>
                  <a:schemeClr val="bg1"/>
                </a:solidFill>
              </a:rPr>
              <a:t>촌동네</a:t>
            </a:r>
            <a:r>
              <a:rPr lang="ko-KR" altLang="en-US" sz="600" dirty="0">
                <a:solidFill>
                  <a:schemeClr val="bg1"/>
                </a:solidFill>
              </a:rPr>
              <a:t> 향수 비슷한 문화코드로 자리매김하고 있는데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ko-KR" altLang="en-US" sz="600" dirty="0">
                <a:solidFill>
                  <a:schemeClr val="bg1"/>
                </a:solidFill>
              </a:rPr>
              <a:t>관련해서 </a:t>
            </a:r>
            <a:r>
              <a:rPr lang="ko-KR" altLang="en-US" sz="600" dirty="0" err="1">
                <a:solidFill>
                  <a:schemeClr val="bg1"/>
                </a:solidFill>
              </a:rPr>
              <a:t>냇</a:t>
            </a:r>
            <a:r>
              <a:rPr lang="ko-KR" altLang="en-US" sz="600" dirty="0">
                <a:solidFill>
                  <a:schemeClr val="bg1"/>
                </a:solidFill>
              </a:rPr>
              <a:t> 킹 콜의 노래 </a:t>
            </a:r>
            <a:r>
              <a:rPr lang="en-US" altLang="ko-KR" sz="600" dirty="0">
                <a:solidFill>
                  <a:schemeClr val="bg1"/>
                </a:solidFill>
              </a:rPr>
              <a:t>'Route 66'</a:t>
            </a:r>
            <a:r>
              <a:rPr lang="ko-KR" altLang="en-US" sz="600" dirty="0">
                <a:solidFill>
                  <a:schemeClr val="bg1"/>
                </a:solidFill>
              </a:rPr>
              <a:t>가 유명하다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이 노래는 리듬 앤 블루스의 명곡이라 엘비스 </a:t>
            </a:r>
            <a:r>
              <a:rPr lang="ko-KR" altLang="en-US" sz="600" dirty="0" err="1">
                <a:solidFill>
                  <a:schemeClr val="bg1"/>
                </a:solidFill>
              </a:rPr>
              <a:t>프레슬리</a:t>
            </a:r>
            <a:r>
              <a:rPr lang="ko-KR" altLang="en-US" sz="600" dirty="0">
                <a:solidFill>
                  <a:schemeClr val="bg1"/>
                </a:solidFill>
              </a:rPr>
              <a:t> 등 많은 가수가 커버하였다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심지어 미국을 밟아본 적도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ko-KR" altLang="en-US" sz="600" dirty="0">
                <a:solidFill>
                  <a:schemeClr val="bg1"/>
                </a:solidFill>
              </a:rPr>
              <a:t>저 도로를 들어본 적도 없는 한국인들이 맥주 파는 </a:t>
            </a:r>
            <a:r>
              <a:rPr lang="ko-KR" altLang="en-US" sz="600" dirty="0" err="1">
                <a:solidFill>
                  <a:schemeClr val="bg1"/>
                </a:solidFill>
              </a:rPr>
              <a:t>펍이나</a:t>
            </a:r>
            <a:r>
              <a:rPr lang="ko-KR" altLang="en-US" sz="600" dirty="0">
                <a:solidFill>
                  <a:schemeClr val="bg1"/>
                </a:solidFill>
              </a:rPr>
              <a:t> 재즈바에서 저 </a:t>
            </a:r>
            <a:r>
              <a:rPr lang="en-US" altLang="ko-KR" sz="600" dirty="0">
                <a:solidFill>
                  <a:schemeClr val="bg1"/>
                </a:solidFill>
              </a:rPr>
              <a:t>Route 66 </a:t>
            </a:r>
            <a:r>
              <a:rPr lang="ko-KR" altLang="en-US" sz="600" dirty="0">
                <a:solidFill>
                  <a:schemeClr val="bg1"/>
                </a:solidFill>
              </a:rPr>
              <a:t>간판은 소품으로 봐서 익숙할 정도</a:t>
            </a:r>
            <a:r>
              <a:rPr lang="en-US" altLang="ko-KR" sz="600" dirty="0">
                <a:solidFill>
                  <a:schemeClr val="bg1"/>
                </a:solidFill>
              </a:rPr>
              <a:t>. #</a:t>
            </a:r>
            <a:r>
              <a:rPr lang="ko-KR" altLang="en-US" sz="600" dirty="0">
                <a:solidFill>
                  <a:schemeClr val="bg1"/>
                </a:solidFill>
              </a:rPr>
              <a:t>영문 위키피디아의 노래 설명</a:t>
            </a:r>
          </a:p>
          <a:p>
            <a:pPr algn="ctr"/>
            <a:endParaRPr lang="ko-KR" altLang="en-US" sz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이러한 문화적 이유로 인해 </a:t>
            </a:r>
            <a:r>
              <a:rPr lang="en-US" altLang="ko-KR" sz="600" dirty="0">
                <a:solidFill>
                  <a:schemeClr val="bg1"/>
                </a:solidFill>
              </a:rPr>
              <a:t>2000</a:t>
            </a:r>
            <a:r>
              <a:rPr lang="ko-KR" altLang="en-US" sz="600" dirty="0">
                <a:solidFill>
                  <a:schemeClr val="bg1"/>
                </a:solidFill>
              </a:rPr>
              <a:t>년대 들어 국도 전 구간이 복원되었다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복원되었다는 말에서 보듯 원래는 </a:t>
            </a:r>
            <a:r>
              <a:rPr lang="en-US" altLang="ko-KR" sz="600" dirty="0">
                <a:solidFill>
                  <a:schemeClr val="bg1"/>
                </a:solidFill>
              </a:rPr>
              <a:t>44</a:t>
            </a:r>
            <a:r>
              <a:rPr lang="ko-KR" altLang="en-US" sz="600" dirty="0">
                <a:solidFill>
                  <a:schemeClr val="bg1"/>
                </a:solidFill>
              </a:rPr>
              <a:t>번 고속도로</a:t>
            </a:r>
            <a:r>
              <a:rPr lang="en-US" altLang="ko-KR" sz="600" dirty="0">
                <a:solidFill>
                  <a:schemeClr val="bg1"/>
                </a:solidFill>
              </a:rPr>
              <a:t>(</a:t>
            </a:r>
            <a:r>
              <a:rPr lang="ko-KR" altLang="en-US" sz="600" dirty="0" err="1">
                <a:solidFill>
                  <a:schemeClr val="bg1"/>
                </a:solidFill>
              </a:rPr>
              <a:t>인터스테이트</a:t>
            </a:r>
            <a:r>
              <a:rPr lang="ko-KR" altLang="en-US" sz="600" dirty="0">
                <a:solidFill>
                  <a:schemeClr val="bg1"/>
                </a:solidFill>
              </a:rPr>
              <a:t> 하이웨이</a:t>
            </a:r>
            <a:r>
              <a:rPr lang="en-US" altLang="ko-KR" sz="600" dirty="0">
                <a:solidFill>
                  <a:schemeClr val="bg1"/>
                </a:solidFill>
              </a:rPr>
              <a:t>)</a:t>
            </a:r>
            <a:r>
              <a:rPr lang="ko-KR" altLang="en-US" sz="600" dirty="0">
                <a:solidFill>
                  <a:schemeClr val="bg1"/>
                </a:solidFill>
              </a:rPr>
              <a:t>가 개통된 후 구간구간이 뚝뚝 끊기고 전체적으로 교통량이 줄어 결국 </a:t>
            </a:r>
            <a:r>
              <a:rPr lang="en-US" altLang="ko-KR" sz="600" dirty="0">
                <a:solidFill>
                  <a:schemeClr val="bg1"/>
                </a:solidFill>
              </a:rPr>
              <a:t>1985</a:t>
            </a:r>
            <a:r>
              <a:rPr lang="ko-KR" altLang="en-US" sz="600" dirty="0">
                <a:solidFill>
                  <a:schemeClr val="bg1"/>
                </a:solidFill>
              </a:rPr>
              <a:t>년 </a:t>
            </a:r>
            <a:r>
              <a:rPr lang="en-US" altLang="ko-KR" sz="600" dirty="0">
                <a:solidFill>
                  <a:schemeClr val="bg1"/>
                </a:solidFill>
              </a:rPr>
              <a:t>6</a:t>
            </a:r>
            <a:r>
              <a:rPr lang="ko-KR" altLang="en-US" sz="600" dirty="0">
                <a:solidFill>
                  <a:schemeClr val="bg1"/>
                </a:solidFill>
              </a:rPr>
              <a:t>월 </a:t>
            </a:r>
            <a:r>
              <a:rPr lang="en-US" altLang="ko-KR" sz="600" dirty="0">
                <a:solidFill>
                  <a:schemeClr val="bg1"/>
                </a:solidFill>
              </a:rPr>
              <a:t>26</a:t>
            </a:r>
            <a:r>
              <a:rPr lang="ko-KR" altLang="en-US" sz="600" dirty="0">
                <a:solidFill>
                  <a:schemeClr val="bg1"/>
                </a:solidFill>
              </a:rPr>
              <a:t>일부로 국도지정 </a:t>
            </a:r>
            <a:r>
              <a:rPr lang="ko-KR" altLang="en-US" sz="600" dirty="0" err="1">
                <a:solidFill>
                  <a:schemeClr val="bg1"/>
                </a:solidFill>
              </a:rPr>
              <a:t>해제되었었다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게다가 이 </a:t>
            </a:r>
            <a:r>
              <a:rPr lang="en-US" altLang="ko-KR" sz="600" dirty="0">
                <a:solidFill>
                  <a:schemeClr val="bg1"/>
                </a:solidFill>
              </a:rPr>
              <a:t>44</a:t>
            </a:r>
            <a:r>
              <a:rPr lang="ko-KR" altLang="en-US" sz="600" dirty="0">
                <a:solidFill>
                  <a:schemeClr val="bg1"/>
                </a:solidFill>
              </a:rPr>
              <a:t>번 </a:t>
            </a:r>
            <a:r>
              <a:rPr lang="ko-KR" altLang="en-US" sz="600" dirty="0" err="1">
                <a:solidFill>
                  <a:schemeClr val="bg1"/>
                </a:solidFill>
              </a:rPr>
              <a:t>인터스테이트</a:t>
            </a:r>
            <a:r>
              <a:rPr lang="ko-KR" altLang="en-US" sz="600" dirty="0">
                <a:solidFill>
                  <a:schemeClr val="bg1"/>
                </a:solidFill>
              </a:rPr>
              <a:t> 하이웨이는 미국 최초의 고속도로이기도 하다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그러나 한 시대의 문화적 아이콘이 사람들에게 주는 정서적 영감은 대단한 것이어서</a:t>
            </a:r>
            <a:r>
              <a:rPr lang="en-US" altLang="ko-KR" sz="600" dirty="0">
                <a:solidFill>
                  <a:schemeClr val="bg1"/>
                </a:solidFill>
              </a:rPr>
              <a:t>, 2003</a:t>
            </a:r>
            <a:r>
              <a:rPr lang="ko-KR" altLang="en-US" sz="600" dirty="0">
                <a:solidFill>
                  <a:schemeClr val="bg1"/>
                </a:solidFill>
              </a:rPr>
              <a:t>년에는 전 구간 복원이 완료되어 주로 관광객이나 옛 추억을 떠올리려는 미국인들이 여전히 이 도로를 이용하고 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이런 사정을 담은 영상물이 바로 디즈니의 카</a:t>
            </a:r>
            <a:r>
              <a:rPr lang="en-US" altLang="ko-KR" sz="600" dirty="0">
                <a:solidFill>
                  <a:schemeClr val="bg1"/>
                </a:solidFill>
              </a:rPr>
              <a:t>(</a:t>
            </a:r>
            <a:r>
              <a:rPr lang="ko-KR" altLang="en-US" sz="600" dirty="0">
                <a:solidFill>
                  <a:schemeClr val="bg1"/>
                </a:solidFill>
              </a:rPr>
              <a:t>애니메이션</a:t>
            </a:r>
            <a:r>
              <a:rPr lang="en-US" altLang="ko-KR" sz="600" dirty="0">
                <a:solidFill>
                  <a:schemeClr val="bg1"/>
                </a:solidFill>
              </a:rPr>
              <a:t>).[1]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32864B7-018F-4CE3-97AF-83F44229DE5E}"/>
              </a:ext>
            </a:extLst>
          </p:cNvPr>
          <p:cNvSpPr txBox="1"/>
          <p:nvPr/>
        </p:nvSpPr>
        <p:spPr>
          <a:xfrm>
            <a:off x="5420941" y="4655268"/>
            <a:ext cx="154640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연관 관광지</a:t>
            </a:r>
          </a:p>
        </p:txBody>
      </p:sp>
      <p:pic>
        <p:nvPicPr>
          <p:cNvPr id="113" name="Picture 8" descr="오버워치 전장에 대한 이미지 검색결과">
            <a:extLst>
              <a:ext uri="{FF2B5EF4-FFF2-40B4-BE49-F238E27FC236}">
                <a16:creationId xmlns:a16="http://schemas.microsoft.com/office/drawing/2014/main" id="{80BA541A-0409-4B21-A31D-4265778CD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440801" y="4942411"/>
            <a:ext cx="374101" cy="33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8" descr="오버워치 전장에 대한 이미지 검색결과">
            <a:extLst>
              <a:ext uri="{FF2B5EF4-FFF2-40B4-BE49-F238E27FC236}">
                <a16:creationId xmlns:a16="http://schemas.microsoft.com/office/drawing/2014/main" id="{EA5CCC6E-E05B-4CB1-B0B0-363C49889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059887" y="4921573"/>
            <a:ext cx="346135" cy="30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8" descr="오버워치 전장에 대한 이미지 검색결과">
            <a:extLst>
              <a:ext uri="{FF2B5EF4-FFF2-40B4-BE49-F238E27FC236}">
                <a16:creationId xmlns:a16="http://schemas.microsoft.com/office/drawing/2014/main" id="{8FAAF6AC-1BB6-4924-8B56-F366C3511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6606637" y="4936272"/>
            <a:ext cx="329641" cy="29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상세화면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A8EE900-2E28-44FA-96DF-DA2731A43305}"/>
              </a:ext>
            </a:extLst>
          </p:cNvPr>
          <p:cNvCxnSpPr>
            <a:cxnSpLocks/>
          </p:cNvCxnSpPr>
          <p:nvPr/>
        </p:nvCxnSpPr>
        <p:spPr>
          <a:xfrm>
            <a:off x="2787606" y="4919068"/>
            <a:ext cx="4566725" cy="740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8" descr="오버워치 전장에 대한 이미지 검색결과">
            <a:extLst>
              <a:ext uri="{FF2B5EF4-FFF2-40B4-BE49-F238E27FC236}">
                <a16:creationId xmlns:a16="http://schemas.microsoft.com/office/drawing/2014/main" id="{4E4D8F46-52EC-4EB1-8F59-41C1F628C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366148" y="2397561"/>
            <a:ext cx="3275944" cy="291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FD12DFB2-8CF5-4A5C-98D4-7548AC22C685}"/>
              </a:ext>
            </a:extLst>
          </p:cNvPr>
          <p:cNvSpPr/>
          <p:nvPr/>
        </p:nvSpPr>
        <p:spPr>
          <a:xfrm>
            <a:off x="251520" y="1286108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391030D-2C01-4854-B2E3-309DABBF6640}"/>
              </a:ext>
            </a:extLst>
          </p:cNvPr>
          <p:cNvSpPr/>
          <p:nvPr/>
        </p:nvSpPr>
        <p:spPr>
          <a:xfrm>
            <a:off x="1318320" y="1404186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6FB221A-C481-4328-9615-9A52A312C271}"/>
              </a:ext>
            </a:extLst>
          </p:cNvPr>
          <p:cNvSpPr/>
          <p:nvPr/>
        </p:nvSpPr>
        <p:spPr>
          <a:xfrm>
            <a:off x="251520" y="5459784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Picture 2" descr="관련 이미지">
            <a:extLst>
              <a:ext uri="{FF2B5EF4-FFF2-40B4-BE49-F238E27FC236}">
                <a16:creationId xmlns:a16="http://schemas.microsoft.com/office/drawing/2014/main" id="{D140B29B-DB90-44E0-837C-E58E01F39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825" y="5622185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favorites icon png에 대한 이미지 검색결과">
            <a:extLst>
              <a:ext uri="{FF2B5EF4-FFF2-40B4-BE49-F238E27FC236}">
                <a16:creationId xmlns:a16="http://schemas.microsoft.com/office/drawing/2014/main" id="{AC3D3E82-788C-4D90-A386-EA57ADFCC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82" y="5610486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" descr="refresh icon png에 대한 이미지 검색결과">
            <a:extLst>
              <a:ext uri="{FF2B5EF4-FFF2-40B4-BE49-F238E27FC236}">
                <a16:creationId xmlns:a16="http://schemas.microsoft.com/office/drawing/2014/main" id="{D823BAA3-3433-4641-A77D-9CADE807A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23" y="5611679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like dislike icon에 대한 이미지 검색결과">
            <a:extLst>
              <a:ext uri="{FF2B5EF4-FFF2-40B4-BE49-F238E27FC236}">
                <a16:creationId xmlns:a16="http://schemas.microsoft.com/office/drawing/2014/main" id="{4D22C689-C275-4A57-A315-9EC1F89C5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3207752" y="4863058"/>
            <a:ext cx="302614" cy="36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1B4BEE3C-7E20-4F77-9EEE-FA4CB5639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0674" y="4806155"/>
            <a:ext cx="302614" cy="373958"/>
          </a:xfrm>
          <a:prstGeom prst="rect">
            <a:avLst/>
          </a:prstGeom>
        </p:spPr>
      </p:pic>
      <p:pic>
        <p:nvPicPr>
          <p:cNvPr id="94" name="Picture 4" descr="favorites icon png에 대한 이미지 검색결과">
            <a:extLst>
              <a:ext uri="{FF2B5EF4-FFF2-40B4-BE49-F238E27FC236}">
                <a16:creationId xmlns:a16="http://schemas.microsoft.com/office/drawing/2014/main" id="{0F0F830B-68B9-4B84-BA02-4E68925E7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173" y="4902799"/>
            <a:ext cx="235977" cy="23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130FF57-3500-4696-82CB-0E095D8BCD46}"/>
              </a:ext>
            </a:extLst>
          </p:cNvPr>
          <p:cNvSpPr txBox="1"/>
          <p:nvPr/>
        </p:nvSpPr>
        <p:spPr>
          <a:xfrm>
            <a:off x="366148" y="2138344"/>
            <a:ext cx="138067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66</a:t>
            </a:r>
            <a:r>
              <a:rPr lang="ko-KR" altLang="en-US" sz="1050" dirty="0"/>
              <a:t>번 국도 노랑버전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FA60F02-B2E8-43A7-861E-BAAF9F03E1AA}"/>
              </a:ext>
            </a:extLst>
          </p:cNvPr>
          <p:cNvSpPr txBox="1"/>
          <p:nvPr/>
        </p:nvSpPr>
        <p:spPr>
          <a:xfrm>
            <a:off x="1746821" y="2213056"/>
            <a:ext cx="154640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서울시 마포구 신수동 정하상관 </a:t>
            </a:r>
            <a:r>
              <a:rPr lang="en-US" altLang="ko-KR" sz="600" dirty="0"/>
              <a:t>1032</a:t>
            </a:r>
            <a:r>
              <a:rPr lang="ko-KR" altLang="en-US" sz="600" dirty="0"/>
              <a:t>호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37E3E9E-20FB-4773-9D53-C1112729AA9E}"/>
              </a:ext>
            </a:extLst>
          </p:cNvPr>
          <p:cNvSpPr txBox="1"/>
          <p:nvPr/>
        </p:nvSpPr>
        <p:spPr>
          <a:xfrm>
            <a:off x="488783" y="2706980"/>
            <a:ext cx="2804438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미국의 국도</a:t>
            </a:r>
            <a:r>
              <a:rPr lang="en-US" altLang="ko-KR" sz="600" dirty="0">
                <a:solidFill>
                  <a:schemeClr val="bg1"/>
                </a:solidFill>
              </a:rPr>
              <a:t>(US </a:t>
            </a:r>
            <a:r>
              <a:rPr lang="ko-KR" altLang="en-US" sz="600" dirty="0">
                <a:solidFill>
                  <a:schemeClr val="bg1"/>
                </a:solidFill>
              </a:rPr>
              <a:t>하이웨이</a:t>
            </a:r>
            <a:r>
              <a:rPr lang="en-US" altLang="ko-KR" sz="600" dirty="0">
                <a:solidFill>
                  <a:schemeClr val="bg1"/>
                </a:solidFill>
              </a:rPr>
              <a:t>) </a:t>
            </a:r>
            <a:r>
              <a:rPr lang="ko-KR" altLang="en-US" sz="600" dirty="0">
                <a:solidFill>
                  <a:schemeClr val="bg1"/>
                </a:solidFill>
              </a:rPr>
              <a:t>제</a:t>
            </a:r>
            <a:r>
              <a:rPr lang="en-US" altLang="ko-KR" sz="600" dirty="0">
                <a:solidFill>
                  <a:schemeClr val="bg1"/>
                </a:solidFill>
              </a:rPr>
              <a:t>66</a:t>
            </a:r>
            <a:r>
              <a:rPr lang="ko-KR" altLang="en-US" sz="600" dirty="0">
                <a:solidFill>
                  <a:schemeClr val="bg1"/>
                </a:solidFill>
              </a:rPr>
              <a:t>호선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 err="1">
                <a:solidFill>
                  <a:schemeClr val="bg1"/>
                </a:solidFill>
              </a:rPr>
              <a:t>일리노이주</a:t>
            </a:r>
            <a:r>
              <a:rPr lang="ko-KR" altLang="en-US" sz="600" dirty="0">
                <a:solidFill>
                  <a:schemeClr val="bg1"/>
                </a:solidFill>
              </a:rPr>
              <a:t> 시카고와 캘리포니아주 로스앤젤레스를 잇는 </a:t>
            </a:r>
            <a:r>
              <a:rPr lang="ko-KR" altLang="en-US" sz="600" dirty="0" err="1">
                <a:solidFill>
                  <a:schemeClr val="bg1"/>
                </a:solidFill>
              </a:rPr>
              <a:t>총연장</a:t>
            </a:r>
            <a:r>
              <a:rPr lang="ko-KR" altLang="en-US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>
                <a:solidFill>
                  <a:schemeClr val="bg1"/>
                </a:solidFill>
              </a:rPr>
              <a:t>3,940km</a:t>
            </a:r>
            <a:r>
              <a:rPr lang="ko-KR" altLang="en-US" sz="600" dirty="0">
                <a:solidFill>
                  <a:schemeClr val="bg1"/>
                </a:solidFill>
              </a:rPr>
              <a:t>의 </a:t>
            </a:r>
            <a:r>
              <a:rPr lang="ko-KR" altLang="en-US" sz="600" dirty="0" err="1">
                <a:solidFill>
                  <a:schemeClr val="bg1"/>
                </a:solidFill>
              </a:rPr>
              <a:t>일반국도였다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애리조나를 관통하여 시카고</a:t>
            </a:r>
            <a:r>
              <a:rPr lang="en-US" altLang="ko-KR" sz="600" dirty="0">
                <a:solidFill>
                  <a:schemeClr val="bg1"/>
                </a:solidFill>
              </a:rPr>
              <a:t>, LA, </a:t>
            </a:r>
            <a:r>
              <a:rPr lang="ko-KR" altLang="en-US" sz="600" dirty="0">
                <a:solidFill>
                  <a:schemeClr val="bg1"/>
                </a:solidFill>
              </a:rPr>
              <a:t>라스베가스 등 주요 도시를 잇는 서부의 </a:t>
            </a:r>
            <a:r>
              <a:rPr lang="ko-KR" altLang="en-US" sz="600" dirty="0" err="1">
                <a:solidFill>
                  <a:schemeClr val="bg1"/>
                </a:solidFill>
              </a:rPr>
              <a:t>축선</a:t>
            </a:r>
            <a:r>
              <a:rPr lang="ko-KR" altLang="en-US" sz="600" dirty="0">
                <a:solidFill>
                  <a:schemeClr val="bg1"/>
                </a:solidFill>
              </a:rPr>
              <a:t> 중 하나였다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특히 이 도로는 </a:t>
            </a:r>
            <a:r>
              <a:rPr lang="en-US" altLang="ko-KR" sz="600" dirty="0">
                <a:solidFill>
                  <a:schemeClr val="bg1"/>
                </a:solidFill>
              </a:rPr>
              <a:t>"Mother Road"</a:t>
            </a:r>
            <a:r>
              <a:rPr lang="ko-KR" altLang="en-US" sz="600" dirty="0">
                <a:solidFill>
                  <a:schemeClr val="bg1"/>
                </a:solidFill>
              </a:rPr>
              <a:t>라고도 부를 정도로 미국인들에게는 </a:t>
            </a:r>
            <a:r>
              <a:rPr lang="ko-KR" altLang="en-US" sz="600" dirty="0" err="1">
                <a:solidFill>
                  <a:schemeClr val="bg1"/>
                </a:solidFill>
              </a:rPr>
              <a:t>촌동네</a:t>
            </a:r>
            <a:r>
              <a:rPr lang="ko-KR" altLang="en-US" sz="600" dirty="0">
                <a:solidFill>
                  <a:schemeClr val="bg1"/>
                </a:solidFill>
              </a:rPr>
              <a:t> 향수 비슷한 문화코드로 자리매김하고 있는데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ko-KR" altLang="en-US" sz="600" dirty="0">
                <a:solidFill>
                  <a:schemeClr val="bg1"/>
                </a:solidFill>
              </a:rPr>
              <a:t>관련해서 </a:t>
            </a:r>
            <a:r>
              <a:rPr lang="ko-KR" altLang="en-US" sz="600" dirty="0" err="1">
                <a:solidFill>
                  <a:schemeClr val="bg1"/>
                </a:solidFill>
              </a:rPr>
              <a:t>냇</a:t>
            </a:r>
            <a:r>
              <a:rPr lang="ko-KR" altLang="en-US" sz="600" dirty="0">
                <a:solidFill>
                  <a:schemeClr val="bg1"/>
                </a:solidFill>
              </a:rPr>
              <a:t> 킹 콜의 노래 </a:t>
            </a:r>
            <a:r>
              <a:rPr lang="en-US" altLang="ko-KR" sz="600" dirty="0">
                <a:solidFill>
                  <a:schemeClr val="bg1"/>
                </a:solidFill>
              </a:rPr>
              <a:t>'Route 66'</a:t>
            </a:r>
            <a:r>
              <a:rPr lang="ko-KR" altLang="en-US" sz="600" dirty="0">
                <a:solidFill>
                  <a:schemeClr val="bg1"/>
                </a:solidFill>
              </a:rPr>
              <a:t>가 유명하다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이 노래는 리듬 앤 블루스의 명곡이라 엘비스 </a:t>
            </a:r>
            <a:r>
              <a:rPr lang="ko-KR" altLang="en-US" sz="600" dirty="0" err="1">
                <a:solidFill>
                  <a:schemeClr val="bg1"/>
                </a:solidFill>
              </a:rPr>
              <a:t>프레슬리</a:t>
            </a:r>
            <a:r>
              <a:rPr lang="ko-KR" altLang="en-US" sz="600" dirty="0">
                <a:solidFill>
                  <a:schemeClr val="bg1"/>
                </a:solidFill>
              </a:rPr>
              <a:t> 등 많은 가수가 커버하였다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심지어 미국을 밟아본 적도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ko-KR" altLang="en-US" sz="600" dirty="0">
                <a:solidFill>
                  <a:schemeClr val="bg1"/>
                </a:solidFill>
              </a:rPr>
              <a:t>저 도로를 들어본 적도 없는 한국인들이 맥주 파는 </a:t>
            </a:r>
            <a:r>
              <a:rPr lang="ko-KR" altLang="en-US" sz="600" dirty="0" err="1">
                <a:solidFill>
                  <a:schemeClr val="bg1"/>
                </a:solidFill>
              </a:rPr>
              <a:t>펍이나</a:t>
            </a:r>
            <a:r>
              <a:rPr lang="ko-KR" altLang="en-US" sz="600" dirty="0">
                <a:solidFill>
                  <a:schemeClr val="bg1"/>
                </a:solidFill>
              </a:rPr>
              <a:t> 재즈바에서 저 </a:t>
            </a:r>
            <a:r>
              <a:rPr lang="en-US" altLang="ko-KR" sz="600" dirty="0">
                <a:solidFill>
                  <a:schemeClr val="bg1"/>
                </a:solidFill>
              </a:rPr>
              <a:t>Route 66 </a:t>
            </a:r>
            <a:r>
              <a:rPr lang="ko-KR" altLang="en-US" sz="600" dirty="0">
                <a:solidFill>
                  <a:schemeClr val="bg1"/>
                </a:solidFill>
              </a:rPr>
              <a:t>간판은 소품으로 봐서 익숙할 정도</a:t>
            </a:r>
            <a:r>
              <a:rPr lang="en-US" altLang="ko-KR" sz="600" dirty="0">
                <a:solidFill>
                  <a:schemeClr val="bg1"/>
                </a:solidFill>
              </a:rPr>
              <a:t>. #</a:t>
            </a:r>
            <a:r>
              <a:rPr lang="ko-KR" altLang="en-US" sz="600" dirty="0">
                <a:solidFill>
                  <a:schemeClr val="bg1"/>
                </a:solidFill>
              </a:rPr>
              <a:t>영문 위키피디아의 노래 설명</a:t>
            </a:r>
          </a:p>
          <a:p>
            <a:pPr algn="ctr"/>
            <a:endParaRPr lang="ko-KR" altLang="en-US" sz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이러한 문화적 이유로 인해 </a:t>
            </a:r>
            <a:r>
              <a:rPr lang="en-US" altLang="ko-KR" sz="600" dirty="0">
                <a:solidFill>
                  <a:schemeClr val="bg1"/>
                </a:solidFill>
              </a:rPr>
              <a:t>2000</a:t>
            </a:r>
            <a:r>
              <a:rPr lang="ko-KR" altLang="en-US" sz="600" dirty="0">
                <a:solidFill>
                  <a:schemeClr val="bg1"/>
                </a:solidFill>
              </a:rPr>
              <a:t>년대 들어 국도 전 구간이 복원되었다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복원되었다는 말에서 보듯 원래는 </a:t>
            </a:r>
            <a:r>
              <a:rPr lang="en-US" altLang="ko-KR" sz="600" dirty="0">
                <a:solidFill>
                  <a:schemeClr val="bg1"/>
                </a:solidFill>
              </a:rPr>
              <a:t>44</a:t>
            </a:r>
            <a:r>
              <a:rPr lang="ko-KR" altLang="en-US" sz="600" dirty="0">
                <a:solidFill>
                  <a:schemeClr val="bg1"/>
                </a:solidFill>
              </a:rPr>
              <a:t>번 고속도로</a:t>
            </a:r>
            <a:r>
              <a:rPr lang="en-US" altLang="ko-KR" sz="600" dirty="0">
                <a:solidFill>
                  <a:schemeClr val="bg1"/>
                </a:solidFill>
              </a:rPr>
              <a:t>(</a:t>
            </a:r>
            <a:r>
              <a:rPr lang="ko-KR" altLang="en-US" sz="600" dirty="0" err="1">
                <a:solidFill>
                  <a:schemeClr val="bg1"/>
                </a:solidFill>
              </a:rPr>
              <a:t>인터스테이트</a:t>
            </a:r>
            <a:r>
              <a:rPr lang="ko-KR" altLang="en-US" sz="600" dirty="0">
                <a:solidFill>
                  <a:schemeClr val="bg1"/>
                </a:solidFill>
              </a:rPr>
              <a:t> 하이웨이</a:t>
            </a:r>
            <a:r>
              <a:rPr lang="en-US" altLang="ko-KR" sz="600" dirty="0">
                <a:solidFill>
                  <a:schemeClr val="bg1"/>
                </a:solidFill>
              </a:rPr>
              <a:t>)</a:t>
            </a:r>
            <a:r>
              <a:rPr lang="ko-KR" altLang="en-US" sz="600" dirty="0">
                <a:solidFill>
                  <a:schemeClr val="bg1"/>
                </a:solidFill>
              </a:rPr>
              <a:t>가 개통된 후 구간구간이 뚝뚝 끊기고 전체적으로 교통량이 줄어 결국 </a:t>
            </a:r>
            <a:r>
              <a:rPr lang="en-US" altLang="ko-KR" sz="600" dirty="0">
                <a:solidFill>
                  <a:schemeClr val="bg1"/>
                </a:solidFill>
              </a:rPr>
              <a:t>1985</a:t>
            </a:r>
            <a:r>
              <a:rPr lang="ko-KR" altLang="en-US" sz="600" dirty="0">
                <a:solidFill>
                  <a:schemeClr val="bg1"/>
                </a:solidFill>
              </a:rPr>
              <a:t>년 </a:t>
            </a:r>
            <a:r>
              <a:rPr lang="en-US" altLang="ko-KR" sz="600" dirty="0">
                <a:solidFill>
                  <a:schemeClr val="bg1"/>
                </a:solidFill>
              </a:rPr>
              <a:t>6</a:t>
            </a:r>
            <a:r>
              <a:rPr lang="ko-KR" altLang="en-US" sz="600" dirty="0">
                <a:solidFill>
                  <a:schemeClr val="bg1"/>
                </a:solidFill>
              </a:rPr>
              <a:t>월 </a:t>
            </a:r>
            <a:r>
              <a:rPr lang="en-US" altLang="ko-KR" sz="600" dirty="0">
                <a:solidFill>
                  <a:schemeClr val="bg1"/>
                </a:solidFill>
              </a:rPr>
              <a:t>26</a:t>
            </a:r>
            <a:r>
              <a:rPr lang="ko-KR" altLang="en-US" sz="600" dirty="0">
                <a:solidFill>
                  <a:schemeClr val="bg1"/>
                </a:solidFill>
              </a:rPr>
              <a:t>일부로 국도지정 </a:t>
            </a:r>
            <a:r>
              <a:rPr lang="ko-KR" altLang="en-US" sz="600" dirty="0" err="1">
                <a:solidFill>
                  <a:schemeClr val="bg1"/>
                </a:solidFill>
              </a:rPr>
              <a:t>해제되었었다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게다가 이 </a:t>
            </a:r>
            <a:r>
              <a:rPr lang="en-US" altLang="ko-KR" sz="600" dirty="0">
                <a:solidFill>
                  <a:schemeClr val="bg1"/>
                </a:solidFill>
              </a:rPr>
              <a:t>44</a:t>
            </a:r>
            <a:r>
              <a:rPr lang="ko-KR" altLang="en-US" sz="600" dirty="0">
                <a:solidFill>
                  <a:schemeClr val="bg1"/>
                </a:solidFill>
              </a:rPr>
              <a:t>번 </a:t>
            </a:r>
            <a:r>
              <a:rPr lang="ko-KR" altLang="en-US" sz="600" dirty="0" err="1">
                <a:solidFill>
                  <a:schemeClr val="bg1"/>
                </a:solidFill>
              </a:rPr>
              <a:t>인터스테이트</a:t>
            </a:r>
            <a:r>
              <a:rPr lang="ko-KR" altLang="en-US" sz="600" dirty="0">
                <a:solidFill>
                  <a:schemeClr val="bg1"/>
                </a:solidFill>
              </a:rPr>
              <a:t> 하이웨이는 미국 최초의 고속도로이기도 하다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그러나 한 시대의 문화적 아이콘이 사람들에게 주는 정서적 영감은 대단한 것이어서</a:t>
            </a:r>
            <a:r>
              <a:rPr lang="en-US" altLang="ko-KR" sz="600" dirty="0">
                <a:solidFill>
                  <a:schemeClr val="bg1"/>
                </a:solidFill>
              </a:rPr>
              <a:t>, 2003</a:t>
            </a:r>
            <a:r>
              <a:rPr lang="ko-KR" altLang="en-US" sz="600" dirty="0">
                <a:solidFill>
                  <a:schemeClr val="bg1"/>
                </a:solidFill>
              </a:rPr>
              <a:t>년에는 전 구간 복원이 완료되어 주로 관광객이나 옛 추억을 떠올리려는 미국인들이 여전히 이 도로를 이용하고 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이런 사정을 담은 영상물이 바로 디즈니의 카</a:t>
            </a:r>
            <a:r>
              <a:rPr lang="en-US" altLang="ko-KR" sz="600" dirty="0">
                <a:solidFill>
                  <a:schemeClr val="bg1"/>
                </a:solidFill>
              </a:rPr>
              <a:t>(</a:t>
            </a:r>
            <a:r>
              <a:rPr lang="ko-KR" altLang="en-US" sz="600" dirty="0">
                <a:solidFill>
                  <a:schemeClr val="bg1"/>
                </a:solidFill>
              </a:rPr>
              <a:t>애니메이션</a:t>
            </a:r>
            <a:r>
              <a:rPr lang="en-US" altLang="ko-KR" sz="600" dirty="0">
                <a:solidFill>
                  <a:schemeClr val="bg1"/>
                </a:solidFill>
              </a:rPr>
              <a:t>).[1]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60B337B-8243-45E5-A8B1-463E8D2DE672}"/>
              </a:ext>
            </a:extLst>
          </p:cNvPr>
          <p:cNvSpPr txBox="1"/>
          <p:nvPr/>
        </p:nvSpPr>
        <p:spPr>
          <a:xfrm>
            <a:off x="488783" y="4645811"/>
            <a:ext cx="154640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연관 관광지</a:t>
            </a:r>
          </a:p>
        </p:txBody>
      </p:sp>
      <p:pic>
        <p:nvPicPr>
          <p:cNvPr id="89" name="Picture 8" descr="오버워치 전장에 대한 이미지 검색결과">
            <a:extLst>
              <a:ext uri="{FF2B5EF4-FFF2-40B4-BE49-F238E27FC236}">
                <a16:creationId xmlns:a16="http://schemas.microsoft.com/office/drawing/2014/main" id="{C9C0A04C-E8AD-41EA-86CC-4F785B65D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8643" y="4932954"/>
            <a:ext cx="374101" cy="33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오버워치 전장에 대한 이미지 검색결과">
            <a:extLst>
              <a:ext uri="{FF2B5EF4-FFF2-40B4-BE49-F238E27FC236}">
                <a16:creationId xmlns:a16="http://schemas.microsoft.com/office/drawing/2014/main" id="{3F5581B9-05C1-4B4D-AFAE-BADA1CB31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1127729" y="4912116"/>
            <a:ext cx="346135" cy="30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" descr="오버워치 전장에 대한 이미지 검색결과">
            <a:extLst>
              <a:ext uri="{FF2B5EF4-FFF2-40B4-BE49-F238E27FC236}">
                <a16:creationId xmlns:a16="http://schemas.microsoft.com/office/drawing/2014/main" id="{1CA2CBD6-D20B-4B71-ADEA-A842F1306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1674479" y="4926815"/>
            <a:ext cx="329641" cy="29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click hand png에 대한 이미지 검색결과">
            <a:extLst>
              <a:ext uri="{FF2B5EF4-FFF2-40B4-BE49-F238E27FC236}">
                <a16:creationId xmlns:a16="http://schemas.microsoft.com/office/drawing/2014/main" id="{1132607C-13D2-49A8-BBE1-F17D32B82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672" y="4908771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D8BFF8C8-D9EE-41EE-A2B7-CC6060BC61A9}"/>
              </a:ext>
            </a:extLst>
          </p:cNvPr>
          <p:cNvSpPr txBox="1"/>
          <p:nvPr/>
        </p:nvSpPr>
        <p:spPr>
          <a:xfrm>
            <a:off x="3749087" y="5210107"/>
            <a:ext cx="1380673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활성화된 즐겨찾기 버튼 클릭</a:t>
            </a:r>
          </a:p>
        </p:txBody>
      </p:sp>
      <p:pic>
        <p:nvPicPr>
          <p:cNvPr id="117" name="Picture 4" descr="favorites icon png에 대한 이미지 검색결과">
            <a:extLst>
              <a:ext uri="{FF2B5EF4-FFF2-40B4-BE49-F238E27FC236}">
                <a16:creationId xmlns:a16="http://schemas.microsoft.com/office/drawing/2014/main" id="{FFA79DB3-8982-41F0-BCCA-D8067DFC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580" y="4909691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EACD9059-8E23-470E-B4D5-8D613866666F}"/>
              </a:ext>
            </a:extLst>
          </p:cNvPr>
          <p:cNvSpPr txBox="1"/>
          <p:nvPr/>
        </p:nvSpPr>
        <p:spPr>
          <a:xfrm>
            <a:off x="6041397" y="5469241"/>
            <a:ext cx="1992425" cy="25391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>
                <a:solidFill>
                  <a:srgbClr val="FF0000"/>
                </a:solidFill>
              </a:rPr>
              <a:t>즐겨찾기에서</a:t>
            </a:r>
            <a:r>
              <a:rPr lang="ko-KR" altLang="en-US" sz="1050" b="1" dirty="0">
                <a:solidFill>
                  <a:srgbClr val="FF0000"/>
                </a:solidFill>
              </a:rPr>
              <a:t> 해제되었습니다</a:t>
            </a:r>
            <a:r>
              <a:rPr lang="en-US" altLang="ko-KR" sz="1050" b="1" dirty="0">
                <a:solidFill>
                  <a:srgbClr val="FF0000"/>
                </a:solidFill>
              </a:rPr>
              <a:t>.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74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0471D4-E2A8-42A8-BE0E-025B6FFC4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783482"/>
            <a:ext cx="8197341" cy="291005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9144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800AA35-DBF7-437E-A435-565999A524C5}"/>
              </a:ext>
            </a:extLst>
          </p:cNvPr>
          <p:cNvSpPr txBox="1">
            <a:spLocks/>
          </p:cNvSpPr>
          <p:nvPr/>
        </p:nvSpPr>
        <p:spPr>
          <a:xfrm>
            <a:off x="1200150" y="4269282"/>
            <a:ext cx="6743700" cy="1264762"/>
          </a:xfrm>
          <a:prstGeom prst="rect">
            <a:avLst/>
          </a:prstGeo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95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algn="ctr" latinLnBrk="0">
              <a:spcAft>
                <a:spcPts val="600"/>
              </a:spcAft>
            </a:pPr>
            <a:r>
              <a:rPr lang="en-US" altLang="ko-KR" sz="3500" kern="120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Use Case Diagram : Trip-Pickers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AF0335DD-E9F9-425E-8D7C-5F5DDD528D32}" type="slidenum">
              <a:rPr lang="en-US" altLang="ko-KR" sz="1000">
                <a:solidFill>
                  <a:prstClr val="white">
                    <a:tint val="75000"/>
                    <a:alpha val="80000"/>
                  </a:prstClr>
                </a:solidFill>
              </a:rPr>
              <a:pPr latinLnBrk="0">
                <a:spcAft>
                  <a:spcPts val="600"/>
                </a:spcAft>
                <a:defRPr/>
              </a:pPr>
              <a:t>3</a:t>
            </a:fld>
            <a:endParaRPr lang="en-US" altLang="ko-KR" sz="1000">
              <a:solidFill>
                <a:prstClr val="white">
                  <a:tint val="75000"/>
                  <a:alpha val="8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44543"/>
              </p:ext>
            </p:extLst>
          </p:nvPr>
        </p:nvGraphicFramePr>
        <p:xfrm>
          <a:off x="311150" y="914400"/>
          <a:ext cx="8524180" cy="534454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회원가입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 회원가입 화면이다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 회원가입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로그인에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성공함으로서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시작된다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 중 한가지 선택하기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지역선택방식화면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내의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 중 한가지를 선택하여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수행하고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사용자의 지역 정보 입력 직접 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주소검색창에 자신이 가고 싶은 지역의 이름을 직접 입력한다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사용자가 입력한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필드값을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실시간으로 확인하여 한국관광공사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정보를 제공하는 지역인지 확인한다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(AF1)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2.2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사용자의 지역 선택 확정하기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 검색창에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리스트업된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지역 중 하나를 클릭하면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지역을 선택하시겠습니까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?‘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80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174052"/>
              </p:ext>
            </p:extLst>
          </p:nvPr>
        </p:nvGraphicFramePr>
        <p:xfrm>
          <a:off x="311150" y="914400"/>
          <a:ext cx="8524180" cy="534454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로그인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로그인 화면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회원가입을 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 중 한가지 선택하기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지역선택방식화면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내의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 중 한가지를 선택하여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수행하고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사용자의 지역 정보 입력 직접 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주소검색창에 자신이 가고 싶은 지역의 이름을 직접 입력한다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사용자가 입력한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필드값을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실시간으로 확인하여 한국관광공사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정보를 제공하는 지역인지 확인한다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(AF1)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2.2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사용자의 지역 선택 확정하기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 검색창에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리스트업된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지역 중 하나를 클릭하면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지역을 선택하시겠습니까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?‘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99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 선택하기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139295"/>
              </p:ext>
            </p:extLst>
          </p:nvPr>
        </p:nvGraphicFramePr>
        <p:xfrm>
          <a:off x="311150" y="914400"/>
          <a:ext cx="8524180" cy="5414968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여행지역 선택하기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여행지 선택 화면으로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설문조사를 통해 본인이 선택한 여행조사에 맞게 여행지역을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추천받거나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직접 여행지역을 선택한다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 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로그인에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성공함으로서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시작된다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 중 한가지 선택하기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지역선택방식화면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내의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 중 한가지를 선택하여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수행하고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사용자의 지역 정보 입력 직접 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주소검색창에 자신이 가고 싶은 지역의 이름을 직접 입력한다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사용자가 입력한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필드값을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실시간으로 확인하여 한국관광공사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정보를 제공하는 지역인지 확인한다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(AF1)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2.2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사용자의 지역 선택 확정하기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 검색창에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리스트업된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지역 중 하나를 클릭하면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지역을 선택하시겠습니까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?‘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085422"/>
              </p:ext>
            </p:extLst>
          </p:nvPr>
        </p:nvGraphicFramePr>
        <p:xfrm>
          <a:off x="341376" y="1097280"/>
          <a:ext cx="8551104" cy="461403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추천 받기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정보 설문조사 정보 입력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여행정보 설문조사 창을 생성한다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 설문 조사화면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으로 이동하여 설문조사를 수행한다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.(AF2)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3.2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 설문조사 정보 등록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사용자는 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제출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클릭하여 여행정보 설문조사 정보를 제출한다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최적의 여행지를 추천하고 있습니다＇는 메시지를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 설문 조사화면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화면에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제출된 정보를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처리하는동안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해당 화면을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별 추천 여행 지역 표시하기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별도의 추천 데이터 처리 프로그램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의해 처리된 출력 값을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 설문 조사화면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출력하고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부가설명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3.2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정보 설문조사 정보 처리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해당 여행 정보 설문조사 정보 입력 값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i="1" kern="100" dirty="0">
                          <a:solidFill>
                            <a:schemeClr val="tx1"/>
                          </a:solidFill>
                          <a:effectLst/>
                        </a:rPr>
                        <a:t>설문조사 정보</a:t>
                      </a:r>
                      <a:r>
                        <a:rPr lang="en-US" altLang="ko-KR" sz="11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i="1" kern="100" dirty="0">
                          <a:solidFill>
                            <a:schemeClr val="tx1"/>
                          </a:solidFill>
                          <a:effectLst/>
                        </a:rPr>
                        <a:t>출력 값을 ‘강원도 삼척시’ 와 같은 ‘광역 행정 지역 </a:t>
                      </a:r>
                      <a:r>
                        <a:rPr lang="en-US" altLang="ko-KR" sz="1100" b="0" i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기초 행정 지역’ 형태의 추천 지역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으로 갖는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별도의 추천 데이터 처리 프로그램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으로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정보를처리한다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148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614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 선택하기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031248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유효하지 않은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지역명일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관광공사에서 지원하지 않거나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잘못된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지역명일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2.1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rgbClr val="00B0F0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유효하지 않은 주소 정보입니다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지역 정보를 빨간색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볼드체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폰트로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설문조사를 마치지 않고 창을 종료했을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3.1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설문조사를 마치지 않았습니다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 추천 화면으로 돌아갑니다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부터 재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42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 선택하기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지역선택방식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F0A51F-56F4-4AC4-9BBE-F29727B1EE61}"/>
              </a:ext>
            </a:extLst>
          </p:cNvPr>
          <p:cNvSpPr/>
          <p:nvPr/>
        </p:nvSpPr>
        <p:spPr>
          <a:xfrm>
            <a:off x="948446" y="1566153"/>
            <a:ext cx="2962073" cy="4474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6481AA-64BD-4AC3-823D-017651FF4574}"/>
              </a:ext>
            </a:extLst>
          </p:cNvPr>
          <p:cNvSpPr/>
          <p:nvPr/>
        </p:nvSpPr>
        <p:spPr>
          <a:xfrm>
            <a:off x="1743682" y="2870296"/>
            <a:ext cx="1371600" cy="530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직접입력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046A89-D7BD-4B48-B424-0F7317C50A5A}"/>
              </a:ext>
            </a:extLst>
          </p:cNvPr>
          <p:cNvSpPr/>
          <p:nvPr/>
        </p:nvSpPr>
        <p:spPr>
          <a:xfrm>
            <a:off x="1750977" y="4115436"/>
            <a:ext cx="1371600" cy="530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추천받기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18341C-6E9B-4C1A-A745-A555285C0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834" y="1324731"/>
            <a:ext cx="1552052" cy="234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070DED-03F4-47E2-8DCC-5AE05D1A4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834" y="3846377"/>
            <a:ext cx="1552052" cy="2394868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63FAD64-A114-4E58-B70F-B40603E4C5F3}"/>
              </a:ext>
            </a:extLst>
          </p:cNvPr>
          <p:cNvCxnSpPr>
            <a:cxnSpLocks/>
          </p:cNvCxnSpPr>
          <p:nvPr/>
        </p:nvCxnSpPr>
        <p:spPr>
          <a:xfrm flipV="1">
            <a:off x="3180167" y="2240281"/>
            <a:ext cx="2783667" cy="6807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5D6A3AC-EBFF-43E3-A0B6-17A609A429E0}"/>
              </a:ext>
            </a:extLst>
          </p:cNvPr>
          <p:cNvCxnSpPr>
            <a:cxnSpLocks/>
          </p:cNvCxnSpPr>
          <p:nvPr/>
        </p:nvCxnSpPr>
        <p:spPr>
          <a:xfrm>
            <a:off x="3321216" y="4617721"/>
            <a:ext cx="2317584" cy="9155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E2AA5BB-8925-433D-9305-7A75584ADC90}"/>
              </a:ext>
            </a:extLst>
          </p:cNvPr>
          <p:cNvSpPr txBox="1"/>
          <p:nvPr/>
        </p:nvSpPr>
        <p:spPr>
          <a:xfrm>
            <a:off x="4198422" y="1878387"/>
            <a:ext cx="18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서브플로우</a:t>
            </a:r>
            <a:r>
              <a:rPr lang="en-US" altLang="ko-KR" sz="1400" dirty="0"/>
              <a:t>2</a:t>
            </a:r>
          </a:p>
          <a:p>
            <a:r>
              <a:rPr lang="en-US" altLang="ko-KR" sz="1400" dirty="0"/>
              <a:t>&lt;</a:t>
            </a:r>
            <a:r>
              <a:rPr lang="ko-KR" altLang="en-US" sz="1400" dirty="0"/>
              <a:t>직접선택화면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DB7C4B-DA80-42E3-AA67-10B0CCB84A86}"/>
              </a:ext>
            </a:extLst>
          </p:cNvPr>
          <p:cNvSpPr txBox="1"/>
          <p:nvPr/>
        </p:nvSpPr>
        <p:spPr>
          <a:xfrm>
            <a:off x="4235553" y="4491704"/>
            <a:ext cx="18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서브플로우</a:t>
            </a:r>
            <a:r>
              <a:rPr lang="en-US" altLang="ko-KR" sz="1400" dirty="0"/>
              <a:t>3</a:t>
            </a:r>
          </a:p>
          <a:p>
            <a:r>
              <a:rPr lang="en-US" altLang="ko-KR" sz="1400" dirty="0"/>
              <a:t>&lt;</a:t>
            </a:r>
            <a:r>
              <a:rPr lang="ko-KR" altLang="en-US" sz="1400" dirty="0"/>
              <a:t>여행설문조사화면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7228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3290</Words>
  <Application>Microsoft Office PowerPoint</Application>
  <PresentationFormat>화면 슬라이드 쇼(4:3)</PresentationFormat>
  <Paragraphs>360</Paragraphs>
  <Slides>25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Wingdings</vt:lpstr>
      <vt:lpstr>Calibri Light</vt:lpstr>
      <vt:lpstr>맑은 고딕</vt:lpstr>
      <vt:lpstr>Cambria Math</vt:lpstr>
      <vt:lpstr>Arial</vt:lpstr>
      <vt:lpstr>Calibri</vt:lpstr>
      <vt:lpstr>나눔바른고딕</vt:lpstr>
      <vt:lpstr>Office 테마</vt:lpstr>
      <vt:lpstr>2019년도 융합소프트웨어 종합설계 1팀 – 신수동 크러셔</vt:lpstr>
      <vt:lpstr>PowerPoint 프레젠테이션</vt:lpstr>
      <vt:lpstr>PowerPoint 프레젠테이션</vt:lpstr>
      <vt:lpstr>Use Case Spec : 회원가입 </vt:lpstr>
      <vt:lpstr>Use Case Spec : 로그인 </vt:lpstr>
      <vt:lpstr>Use Case Spec : 여행지역 선택하기</vt:lpstr>
      <vt:lpstr>Use Case Spec : 추천 관광지 조회하기</vt:lpstr>
      <vt:lpstr>Use Case Spec : 여행지역 선택하기</vt:lpstr>
      <vt:lpstr>Use Case Spec : 여행지역 선택하기 GUI 설명 &lt;지역선택방식 화면&gt;</vt:lpstr>
      <vt:lpstr>Use Case Spec : 여행지역 선택하기 GUI 설명 &lt;여행지 직접 선택 화면&gt;</vt:lpstr>
      <vt:lpstr>PowerPoint 프레젠테이션</vt:lpstr>
      <vt:lpstr>Use Case Spec : 추천 관광지 조회하기 – 퍼스널리티 추천 알고리즘 개요</vt:lpstr>
      <vt:lpstr>Use Case Spec : 추천 관광지 조회하기</vt:lpstr>
      <vt:lpstr>Use Case Spec : 추천 관광지 조회하기</vt:lpstr>
      <vt:lpstr>Use Case Spec : 추천 관광지 조회하기</vt:lpstr>
      <vt:lpstr>Use Case Spec : 추천 관광지 조회하기 </vt:lpstr>
      <vt:lpstr>Use Case Spec : 추천 관광지 조회하기 GUI 설명 &lt;퍼스널리티 선택화면&gt;</vt:lpstr>
      <vt:lpstr>Use Case Spec : 추천 관광지 조회하기 GUI 설명 &lt;추천 관광지 메인 화면&gt;</vt:lpstr>
      <vt:lpstr>Use Case Spec : 추천 관광지 조회하기 GUI 설명 &lt;피드백 결과 화면&gt;</vt:lpstr>
      <vt:lpstr>Use Case Spec : 추천 관광지 조회하기 GUI 설명 &lt;새로고침 후 메인 화면&gt;</vt:lpstr>
      <vt:lpstr>Use Case Spec : 추천 관광지 조회하기 GUI 설명 &lt;상세 페이지&gt;</vt:lpstr>
      <vt:lpstr>Use Case Spec : 즐겨찾기한 여행지 조회하기</vt:lpstr>
      <vt:lpstr>Use Case Spec : 즐겨찾기한 여행지 조회하기</vt:lpstr>
      <vt:lpstr>Use Case Spec : 즐겨찾기한 여행지 조회하기 GUI 설명 &lt;즐겨찾기 메인화면&gt;</vt:lpstr>
      <vt:lpstr>Use Case Spec : 즐겨찾기한 여행지 조회하기 GUI 설명 &lt;즐겨찾기 상세화면&gt;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2019년도 융합소프트웨어 종합설계 1팀 – 신수동 크러셔</dc:title>
  <dc:creator>서한얼</dc:creator>
  <cp:lastModifiedBy>서한얼</cp:lastModifiedBy>
  <cp:revision>7</cp:revision>
  <dcterms:created xsi:type="dcterms:W3CDTF">2019-11-10T13:11:34Z</dcterms:created>
  <dcterms:modified xsi:type="dcterms:W3CDTF">2019-11-21T06:00:46Z</dcterms:modified>
</cp:coreProperties>
</file>